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19"/>
  </p:notes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69"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3EA01-DF98-48DA-9F9C-70D22755F099}" v="991" dt="2022-04-06T04:21:33.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4" d="100"/>
          <a:sy n="64" d="100"/>
        </p:scale>
        <p:origin x="90"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9BC56-9E95-4BA7-96E4-2ABEE6FF0A2F}"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928238-BBD2-4402-BA7B-50EBCFDE7ECA}" type="slidenum">
              <a:rPr lang="en-US" smtClean="0"/>
              <a:t>‹#›</a:t>
            </a:fld>
            <a:endParaRPr lang="en-US"/>
          </a:p>
        </p:txBody>
      </p:sp>
    </p:spTree>
    <p:extLst>
      <p:ext uri="{BB962C8B-B14F-4D97-AF65-F5344CB8AC3E}">
        <p14:creationId xmlns:p14="http://schemas.microsoft.com/office/powerpoint/2010/main" val="3161541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1698745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4/6/2022</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130546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4/6/2022</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71135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4/6/2022</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096339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4/6/2022</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363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4/6/2022</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2498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4/6/2022</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06236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4/6/2022</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828399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4/6/2022</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66079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4/6/2022</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01556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4/6/2022</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097652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4/6/2022</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5460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4/6/2022</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41049216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87" r:id="rId5"/>
    <p:sldLayoutId id="2147483688" r:id="rId6"/>
    <p:sldLayoutId id="2147483693"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picture of the brain made up of patterns">
            <a:extLst>
              <a:ext uri="{FF2B5EF4-FFF2-40B4-BE49-F238E27FC236}">
                <a16:creationId xmlns:a16="http://schemas.microsoft.com/office/drawing/2014/main" id="{A41554A0-E376-9B57-8325-B5524857BD59}"/>
              </a:ext>
            </a:extLst>
          </p:cNvPr>
          <p:cNvPicPr>
            <a:picLocks noChangeAspect="1"/>
          </p:cNvPicPr>
          <p:nvPr/>
        </p:nvPicPr>
        <p:blipFill rotWithShape="1">
          <a:blip r:embed="rId2">
            <a:alphaModFix amt="80000"/>
          </a:blip>
          <a:srcRect t="12504" r="-2" b="23852"/>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11" name="Group 10">
            <a:extLst>
              <a:ext uri="{FF2B5EF4-FFF2-40B4-BE49-F238E27FC236}">
                <a16:creationId xmlns:a16="http://schemas.microsoft.com/office/drawing/2014/main" id="{4252769E-B9F0-4068-A645-5BBEF16E9C2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2" name="Freeform: Shape 11">
              <a:extLst>
                <a:ext uri="{FF2B5EF4-FFF2-40B4-BE49-F238E27FC236}">
                  <a16:creationId xmlns:a16="http://schemas.microsoft.com/office/drawing/2014/main" id="{1E12D6AD-7096-45BB-9C02-468B2704C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9953252-97DE-4766-B2F6-E4FDA2FDA6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p:nvPr>
        </p:nvSpPr>
        <p:spPr>
          <a:xfrm>
            <a:off x="762000" y="933451"/>
            <a:ext cx="5334000" cy="2576512"/>
          </a:xfrm>
        </p:spPr>
        <p:txBody>
          <a:bodyPr>
            <a:normAutofit/>
          </a:bodyPr>
          <a:lstStyle/>
          <a:p>
            <a:pPr algn="l"/>
            <a:r>
              <a:rPr lang="en-US" sz="7400">
                <a:solidFill>
                  <a:srgbClr val="FFFFFF"/>
                </a:solidFill>
                <a:cs typeface="Calibri Light"/>
              </a:rPr>
              <a:t>Artificial Intelligence</a:t>
            </a:r>
            <a:endParaRPr lang="en-US" sz="7400">
              <a:solidFill>
                <a:srgbClr val="FFFFFF"/>
              </a:solidFill>
            </a:endParaRPr>
          </a:p>
        </p:txBody>
      </p:sp>
      <p:sp>
        <p:nvSpPr>
          <p:cNvPr id="3" name="Subtitle 2"/>
          <p:cNvSpPr>
            <a:spLocks noGrp="1"/>
          </p:cNvSpPr>
          <p:nvPr>
            <p:ph type="subTitle" idx="1"/>
          </p:nvPr>
        </p:nvSpPr>
        <p:spPr>
          <a:xfrm>
            <a:off x="762000" y="3809999"/>
            <a:ext cx="8382000" cy="1338471"/>
          </a:xfrm>
        </p:spPr>
        <p:txBody>
          <a:bodyPr vert="horz" lIns="91440" tIns="45720" rIns="91440" bIns="45720" rtlCol="0" anchor="t">
            <a:normAutofit/>
          </a:bodyPr>
          <a:lstStyle/>
          <a:p>
            <a:pPr algn="l"/>
            <a:r>
              <a:rPr lang="en-US" dirty="0">
                <a:solidFill>
                  <a:srgbClr val="FFFFFF"/>
                </a:solidFill>
              </a:rPr>
              <a:t>Application of </a:t>
            </a:r>
            <a:r>
              <a:rPr lang="en-US" dirty="0" smtClean="0">
                <a:solidFill>
                  <a:srgbClr val="FFFFFF"/>
                </a:solidFill>
              </a:rPr>
              <a:t>AI</a:t>
            </a:r>
          </a:p>
          <a:p>
            <a:pPr algn="l"/>
            <a:endParaRPr lang="en-US" dirty="0">
              <a:solidFill>
                <a:srgbClr val="FFFFFF"/>
              </a:solidFill>
            </a:endParaRPr>
          </a:p>
          <a:p>
            <a:pPr algn="l"/>
            <a:r>
              <a:rPr lang="en-US" sz="1400" dirty="0" smtClean="0">
                <a:solidFill>
                  <a:srgbClr val="FFFFFF"/>
                </a:solidFill>
              </a:rPr>
              <a:t>Created By: Ritik Lal Shrestha</a:t>
            </a:r>
            <a:endParaRPr lang="en-US" sz="1400" dirty="0">
              <a:solidFill>
                <a:srgbClr val="FFFFFF"/>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3898-7F92-FCBC-D4D4-B964AAE19E88}"/>
              </a:ext>
            </a:extLst>
          </p:cNvPr>
          <p:cNvSpPr>
            <a:spLocks noGrp="1"/>
          </p:cNvSpPr>
          <p:nvPr>
            <p:ph type="title"/>
          </p:nvPr>
        </p:nvSpPr>
        <p:spPr>
          <a:xfrm>
            <a:off x="1423358" y="258792"/>
            <a:ext cx="9144000" cy="1263649"/>
          </a:xfrm>
        </p:spPr>
        <p:txBody>
          <a:bodyPr>
            <a:normAutofit/>
          </a:bodyPr>
          <a:lstStyle/>
          <a:p>
            <a:pPr algn="ctr"/>
            <a:r>
              <a:rPr lang="en-US" dirty="0">
                <a:solidFill>
                  <a:schemeClr val="bg1">
                    <a:lumMod val="75000"/>
                    <a:lumOff val="25000"/>
                  </a:schemeClr>
                </a:solidFill>
                <a:latin typeface="Britannic Bold" panose="020B0903060703020204" pitchFamily="34" charset="0"/>
              </a:rPr>
              <a:t>NATURAL LANGAUGE PROCESSING</a:t>
            </a:r>
            <a:endParaRPr lang="en-US"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46875814-FCB6-11B3-9DD0-B7B3D0185772}"/>
              </a:ext>
            </a:extLst>
          </p:cNvPr>
          <p:cNvSpPr>
            <a:spLocks noGrp="1"/>
          </p:cNvSpPr>
          <p:nvPr>
            <p:ph idx="1"/>
          </p:nvPr>
        </p:nvSpPr>
        <p:spPr>
          <a:xfrm>
            <a:off x="762000" y="1236452"/>
            <a:ext cx="10668000" cy="1207700"/>
          </a:xfrm>
        </p:spPr>
        <p:txBody>
          <a:bodyPr vert="horz" lIns="91440" tIns="45720" rIns="91440" bIns="45720" rtlCol="0" anchor="t">
            <a:normAutofit/>
          </a:bodyPr>
          <a:lstStyle/>
          <a:p>
            <a:pPr marL="0" indent="0" algn="ctr">
              <a:buNone/>
            </a:pPr>
            <a:r>
              <a:rPr lang="en-US" sz="1800" b="1" dirty="0">
                <a:solidFill>
                  <a:schemeClr val="bg1">
                    <a:lumMod val="75000"/>
                    <a:lumOff val="25000"/>
                  </a:schemeClr>
                </a:solidFill>
              </a:rPr>
              <a:t>Natural language processing (NLP) </a:t>
            </a:r>
            <a:r>
              <a:rPr lang="en-US" sz="1800" dirty="0">
                <a:solidFill>
                  <a:schemeClr val="bg1">
                    <a:lumMod val="75000"/>
                    <a:lumOff val="25000"/>
                  </a:schemeClr>
                </a:solidFill>
              </a:rPr>
              <a:t>is a branch of artificial intelligence that helps computers understand, interpret and manipulate human language. NLP draws from many disciplines, including computer science and computational linguistics, in its pursuit to fill the gap between human communication and computer understanding.</a:t>
            </a:r>
            <a:endParaRPr lang="en-US" dirty="0">
              <a:solidFill>
                <a:schemeClr val="bg1">
                  <a:lumMod val="75000"/>
                  <a:lumOff val="25000"/>
                </a:schemeClr>
              </a:solidFill>
            </a:endParaRPr>
          </a:p>
          <a:p>
            <a:endParaRPr lang="en-US" dirty="0"/>
          </a:p>
        </p:txBody>
      </p:sp>
      <p:pic>
        <p:nvPicPr>
          <p:cNvPr id="4" name="Picture 4" descr="A picture containing diagram&#10;&#10;Description automatically generated">
            <a:extLst>
              <a:ext uri="{FF2B5EF4-FFF2-40B4-BE49-F238E27FC236}">
                <a16:creationId xmlns:a16="http://schemas.microsoft.com/office/drawing/2014/main" id="{2CC4D628-D229-AF68-E7EC-02624822567E}"/>
              </a:ext>
            </a:extLst>
          </p:cNvPr>
          <p:cNvPicPr>
            <a:picLocks noChangeAspect="1"/>
          </p:cNvPicPr>
          <p:nvPr/>
        </p:nvPicPr>
        <p:blipFill>
          <a:blip r:embed="rId2"/>
          <a:stretch>
            <a:fillRect/>
          </a:stretch>
        </p:blipFill>
        <p:spPr>
          <a:xfrm>
            <a:off x="3042249" y="2511133"/>
            <a:ext cx="6006860" cy="2568979"/>
          </a:xfrm>
          <a:prstGeom prst="rect">
            <a:avLst/>
          </a:prstGeom>
        </p:spPr>
      </p:pic>
      <p:sp>
        <p:nvSpPr>
          <p:cNvPr id="5" name="TextBox 4">
            <a:extLst>
              <a:ext uri="{FF2B5EF4-FFF2-40B4-BE49-F238E27FC236}">
                <a16:creationId xmlns:a16="http://schemas.microsoft.com/office/drawing/2014/main" id="{BDC1848D-3F39-7F3D-FF8D-FB8F1AAD6D37}"/>
              </a:ext>
            </a:extLst>
          </p:cNvPr>
          <p:cNvSpPr txBox="1"/>
          <p:nvPr/>
        </p:nvSpPr>
        <p:spPr>
          <a:xfrm>
            <a:off x="785004" y="5313871"/>
            <a:ext cx="1063636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lumMod val="75000"/>
                    <a:lumOff val="25000"/>
                  </a:schemeClr>
                </a:solidFill>
                <a:ea typeface="+mn-lt"/>
                <a:cs typeface="+mn-lt"/>
              </a:rPr>
              <a:t>Natural language processing helps computers communicate with humans in their own language and scales other language-related tasks. For example, NLP makes it possible for computers to read text, hear speech, interpret it, measure sentiment and determine which parts are important. </a:t>
            </a:r>
          </a:p>
        </p:txBody>
      </p:sp>
    </p:spTree>
    <p:extLst>
      <p:ext uri="{BB962C8B-B14F-4D97-AF65-F5344CB8AC3E}">
        <p14:creationId xmlns:p14="http://schemas.microsoft.com/office/powerpoint/2010/main" val="4094422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D2D1-BFBC-5A2F-453B-3024445650E7}"/>
              </a:ext>
            </a:extLst>
          </p:cNvPr>
          <p:cNvSpPr>
            <a:spLocks noGrp="1"/>
          </p:cNvSpPr>
          <p:nvPr>
            <p:ph type="title"/>
          </p:nvPr>
        </p:nvSpPr>
        <p:spPr>
          <a:xfrm>
            <a:off x="1049547" y="460075"/>
            <a:ext cx="9144000" cy="516027"/>
          </a:xfrm>
        </p:spPr>
        <p:txBody>
          <a:bodyPr>
            <a:normAutofit/>
          </a:bodyPr>
          <a:lstStyle/>
          <a:p>
            <a:r>
              <a:rPr lang="en-US" sz="2000" dirty="0">
                <a:solidFill>
                  <a:schemeClr val="bg1">
                    <a:lumMod val="75000"/>
                    <a:lumOff val="25000"/>
                  </a:schemeClr>
                </a:solidFill>
                <a:ea typeface="+mj-lt"/>
                <a:cs typeface="+mj-lt"/>
              </a:rPr>
              <a:t>These underlying tasks are often used in higher-level NLP capabilities, such as:</a:t>
            </a:r>
            <a:endParaRPr lang="en-US" sz="2000">
              <a:solidFill>
                <a:schemeClr val="bg1">
                  <a:lumMod val="75000"/>
                  <a:lumOff val="25000"/>
                </a:schemeClr>
              </a:solidFill>
            </a:endParaRPr>
          </a:p>
        </p:txBody>
      </p:sp>
      <p:sp>
        <p:nvSpPr>
          <p:cNvPr id="3" name="Content Placeholder 2">
            <a:extLst>
              <a:ext uri="{FF2B5EF4-FFF2-40B4-BE49-F238E27FC236}">
                <a16:creationId xmlns:a16="http://schemas.microsoft.com/office/drawing/2014/main" id="{44A83C69-1672-0717-8E7B-8453B29A2DCC}"/>
              </a:ext>
            </a:extLst>
          </p:cNvPr>
          <p:cNvSpPr>
            <a:spLocks noGrp="1"/>
          </p:cNvSpPr>
          <p:nvPr>
            <p:ph idx="1"/>
          </p:nvPr>
        </p:nvSpPr>
        <p:spPr>
          <a:xfrm>
            <a:off x="546340" y="1107056"/>
            <a:ext cx="10668000" cy="5420264"/>
          </a:xfrm>
        </p:spPr>
        <p:txBody>
          <a:bodyPr vert="horz" lIns="91440" tIns="45720" rIns="91440" bIns="45720" rtlCol="0" anchor="t">
            <a:noAutofit/>
          </a:bodyPr>
          <a:lstStyle/>
          <a:p>
            <a:pPr>
              <a:buFont typeface="Arial"/>
              <a:buChar char="•"/>
            </a:pPr>
            <a:r>
              <a:rPr lang="en-US" sz="1800" b="1" dirty="0">
                <a:solidFill>
                  <a:schemeClr val="bg1">
                    <a:lumMod val="75000"/>
                    <a:lumOff val="25000"/>
                  </a:schemeClr>
                </a:solidFill>
                <a:ea typeface="+mn-lt"/>
                <a:cs typeface="+mn-lt"/>
              </a:rPr>
              <a:t>Content categorization</a:t>
            </a:r>
            <a:r>
              <a:rPr lang="en-US" sz="1800" dirty="0">
                <a:solidFill>
                  <a:schemeClr val="bg1">
                    <a:lumMod val="75000"/>
                    <a:lumOff val="25000"/>
                  </a:schemeClr>
                </a:solidFill>
                <a:ea typeface="+mn-lt"/>
                <a:cs typeface="+mn-lt"/>
              </a:rPr>
              <a:t>. A linguistic-based document summary, including search and indexing, content alerts and duplication detection.</a:t>
            </a:r>
            <a:endParaRPr lang="en-US" sz="1800" dirty="0">
              <a:solidFill>
                <a:schemeClr val="bg1">
                  <a:lumMod val="75000"/>
                  <a:lumOff val="25000"/>
                </a:schemeClr>
              </a:solidFill>
            </a:endParaRPr>
          </a:p>
          <a:p>
            <a:pPr>
              <a:buFont typeface="Arial"/>
              <a:buChar char="•"/>
            </a:pPr>
            <a:r>
              <a:rPr lang="en-US" sz="1800" b="1" dirty="0">
                <a:solidFill>
                  <a:schemeClr val="bg1">
                    <a:lumMod val="75000"/>
                    <a:lumOff val="25000"/>
                  </a:schemeClr>
                </a:solidFill>
                <a:ea typeface="+mn-lt"/>
                <a:cs typeface="+mn-lt"/>
              </a:rPr>
              <a:t>Topic discovery and modeling.</a:t>
            </a:r>
            <a:r>
              <a:rPr lang="en-US" sz="1800" dirty="0">
                <a:solidFill>
                  <a:schemeClr val="bg1">
                    <a:lumMod val="75000"/>
                    <a:lumOff val="25000"/>
                  </a:schemeClr>
                </a:solidFill>
                <a:ea typeface="+mn-lt"/>
                <a:cs typeface="+mn-lt"/>
              </a:rPr>
              <a:t> Accurately capture the meaning and themes in text collections, and apply advanced analytics to text, like optimization and forecasting.</a:t>
            </a:r>
            <a:endParaRPr lang="en-US" sz="1800" dirty="0">
              <a:solidFill>
                <a:schemeClr val="bg1">
                  <a:lumMod val="75000"/>
                  <a:lumOff val="25000"/>
                </a:schemeClr>
              </a:solidFill>
            </a:endParaRPr>
          </a:p>
          <a:p>
            <a:pPr>
              <a:buFont typeface="Arial"/>
              <a:buChar char="•"/>
            </a:pPr>
            <a:r>
              <a:rPr lang="en-US" sz="1800" b="1" dirty="0">
                <a:solidFill>
                  <a:schemeClr val="bg1">
                    <a:lumMod val="75000"/>
                    <a:lumOff val="25000"/>
                  </a:schemeClr>
                </a:solidFill>
                <a:ea typeface="+mn-lt"/>
                <a:cs typeface="+mn-lt"/>
              </a:rPr>
              <a:t>Corpus Analysis.</a:t>
            </a:r>
            <a:r>
              <a:rPr lang="en-US" sz="1800" dirty="0">
                <a:solidFill>
                  <a:schemeClr val="bg1">
                    <a:lumMod val="75000"/>
                    <a:lumOff val="25000"/>
                  </a:schemeClr>
                </a:solidFill>
                <a:ea typeface="+mn-lt"/>
                <a:cs typeface="+mn-lt"/>
              </a:rPr>
              <a:t> Understand corpus and document structure through output statistics for tasks such as sampling effectively, preparing data as input for further models and strategizing modeling approaches.</a:t>
            </a:r>
            <a:endParaRPr lang="en-US" sz="1800" dirty="0">
              <a:solidFill>
                <a:schemeClr val="bg1">
                  <a:lumMod val="75000"/>
                  <a:lumOff val="25000"/>
                </a:schemeClr>
              </a:solidFill>
            </a:endParaRPr>
          </a:p>
          <a:p>
            <a:pPr>
              <a:buFont typeface="Arial"/>
              <a:buChar char="•"/>
            </a:pPr>
            <a:r>
              <a:rPr lang="en-US" sz="1800" b="1" dirty="0">
                <a:solidFill>
                  <a:schemeClr val="bg1">
                    <a:lumMod val="75000"/>
                    <a:lumOff val="25000"/>
                  </a:schemeClr>
                </a:solidFill>
                <a:ea typeface="+mn-lt"/>
                <a:cs typeface="+mn-lt"/>
              </a:rPr>
              <a:t>Contextual extraction.</a:t>
            </a:r>
            <a:r>
              <a:rPr lang="en-US" sz="1800" dirty="0">
                <a:solidFill>
                  <a:schemeClr val="bg1">
                    <a:lumMod val="75000"/>
                    <a:lumOff val="25000"/>
                  </a:schemeClr>
                </a:solidFill>
                <a:ea typeface="+mn-lt"/>
                <a:cs typeface="+mn-lt"/>
              </a:rPr>
              <a:t> Automatically pull structured information from text-based sources.</a:t>
            </a:r>
            <a:endParaRPr lang="en-US" sz="1800" dirty="0">
              <a:solidFill>
                <a:schemeClr val="bg1">
                  <a:lumMod val="75000"/>
                  <a:lumOff val="25000"/>
                </a:schemeClr>
              </a:solidFill>
            </a:endParaRPr>
          </a:p>
          <a:p>
            <a:pPr>
              <a:buFont typeface="Arial"/>
              <a:buChar char="•"/>
            </a:pPr>
            <a:r>
              <a:rPr lang="en-US" sz="1800" b="1" dirty="0">
                <a:solidFill>
                  <a:schemeClr val="bg1">
                    <a:lumMod val="75000"/>
                    <a:lumOff val="25000"/>
                  </a:schemeClr>
                </a:solidFill>
                <a:ea typeface="+mn-lt"/>
                <a:cs typeface="+mn-lt"/>
              </a:rPr>
              <a:t>Sentiment analysis.</a:t>
            </a:r>
            <a:r>
              <a:rPr lang="en-US" sz="1800" dirty="0">
                <a:solidFill>
                  <a:schemeClr val="bg1">
                    <a:lumMod val="75000"/>
                    <a:lumOff val="25000"/>
                  </a:schemeClr>
                </a:solidFill>
                <a:ea typeface="+mn-lt"/>
                <a:cs typeface="+mn-lt"/>
              </a:rPr>
              <a:t> Identifying the mood or subjective opinions within large amounts of text, including average sentiment and opinion mining. </a:t>
            </a:r>
            <a:endParaRPr lang="en-US" sz="1800" dirty="0">
              <a:solidFill>
                <a:schemeClr val="bg1">
                  <a:lumMod val="75000"/>
                  <a:lumOff val="25000"/>
                </a:schemeClr>
              </a:solidFill>
            </a:endParaRPr>
          </a:p>
          <a:p>
            <a:pPr>
              <a:buFont typeface="Arial"/>
              <a:buChar char="•"/>
            </a:pPr>
            <a:r>
              <a:rPr lang="en-US" sz="1800" b="1" dirty="0">
                <a:solidFill>
                  <a:schemeClr val="bg1">
                    <a:lumMod val="75000"/>
                    <a:lumOff val="25000"/>
                  </a:schemeClr>
                </a:solidFill>
                <a:ea typeface="+mn-lt"/>
                <a:cs typeface="+mn-lt"/>
              </a:rPr>
              <a:t>Speech-to-text and text-to-speech conversion.</a:t>
            </a:r>
            <a:r>
              <a:rPr lang="en-US" sz="1800" dirty="0">
                <a:solidFill>
                  <a:schemeClr val="bg1">
                    <a:lumMod val="75000"/>
                    <a:lumOff val="25000"/>
                  </a:schemeClr>
                </a:solidFill>
                <a:ea typeface="+mn-lt"/>
                <a:cs typeface="+mn-lt"/>
              </a:rPr>
              <a:t> Transforming voice commands into written text, and vice versa. </a:t>
            </a:r>
            <a:endParaRPr lang="en-US" sz="1800" dirty="0">
              <a:solidFill>
                <a:schemeClr val="bg1">
                  <a:lumMod val="75000"/>
                  <a:lumOff val="25000"/>
                </a:schemeClr>
              </a:solidFill>
            </a:endParaRPr>
          </a:p>
          <a:p>
            <a:pPr>
              <a:buFont typeface="Arial"/>
              <a:buChar char="•"/>
            </a:pPr>
            <a:r>
              <a:rPr lang="en-US" sz="1800" b="1" dirty="0">
                <a:solidFill>
                  <a:schemeClr val="bg1">
                    <a:lumMod val="75000"/>
                    <a:lumOff val="25000"/>
                  </a:schemeClr>
                </a:solidFill>
                <a:ea typeface="+mn-lt"/>
                <a:cs typeface="+mn-lt"/>
              </a:rPr>
              <a:t>Document summarization.</a:t>
            </a:r>
            <a:r>
              <a:rPr lang="en-US" sz="1800" dirty="0">
                <a:solidFill>
                  <a:schemeClr val="bg1">
                    <a:lumMod val="75000"/>
                    <a:lumOff val="25000"/>
                  </a:schemeClr>
                </a:solidFill>
                <a:ea typeface="+mn-lt"/>
                <a:cs typeface="+mn-lt"/>
              </a:rPr>
              <a:t> Automatically generating synopses of large bodies of text and detect represented languages in multi-lingual corpora (documents).</a:t>
            </a:r>
            <a:endParaRPr lang="en-US" sz="1800" dirty="0">
              <a:solidFill>
                <a:schemeClr val="bg1">
                  <a:lumMod val="75000"/>
                  <a:lumOff val="25000"/>
                </a:schemeClr>
              </a:solidFill>
            </a:endParaRPr>
          </a:p>
          <a:p>
            <a:pPr>
              <a:buFont typeface="Arial"/>
              <a:buChar char="•"/>
            </a:pPr>
            <a:r>
              <a:rPr lang="en-US" sz="1800" b="1" dirty="0">
                <a:solidFill>
                  <a:schemeClr val="bg1">
                    <a:lumMod val="75000"/>
                    <a:lumOff val="25000"/>
                  </a:schemeClr>
                </a:solidFill>
                <a:ea typeface="+mn-lt"/>
                <a:cs typeface="+mn-lt"/>
              </a:rPr>
              <a:t>Machine translation. </a:t>
            </a:r>
            <a:r>
              <a:rPr lang="en-US" sz="1800" dirty="0">
                <a:solidFill>
                  <a:schemeClr val="bg1">
                    <a:lumMod val="75000"/>
                    <a:lumOff val="25000"/>
                  </a:schemeClr>
                </a:solidFill>
                <a:ea typeface="+mn-lt"/>
                <a:cs typeface="+mn-lt"/>
              </a:rPr>
              <a:t>Automatic translation of text or speech from one language to another.</a:t>
            </a:r>
            <a:endParaRPr lang="en-US" sz="1800" dirty="0">
              <a:solidFill>
                <a:schemeClr val="bg1">
                  <a:lumMod val="75000"/>
                  <a:lumOff val="25000"/>
                </a:schemeClr>
              </a:solidFill>
            </a:endParaRPr>
          </a:p>
          <a:p>
            <a:pPr marL="0" indent="0">
              <a:buNone/>
            </a:pPr>
            <a:endParaRPr lang="en-US" sz="1800" dirty="0">
              <a:solidFill>
                <a:schemeClr val="bg1">
                  <a:lumMod val="75000"/>
                  <a:lumOff val="25000"/>
                </a:schemeClr>
              </a:solidFill>
            </a:endParaRPr>
          </a:p>
        </p:txBody>
      </p:sp>
    </p:spTree>
    <p:extLst>
      <p:ext uri="{BB962C8B-B14F-4D97-AF65-F5344CB8AC3E}">
        <p14:creationId xmlns:p14="http://schemas.microsoft.com/office/powerpoint/2010/main" val="2932600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F3DD-C6DB-C9E2-1209-2B8F3315DB98}"/>
              </a:ext>
            </a:extLst>
          </p:cNvPr>
          <p:cNvSpPr>
            <a:spLocks noGrp="1"/>
          </p:cNvSpPr>
          <p:nvPr>
            <p:ph type="title"/>
          </p:nvPr>
        </p:nvSpPr>
        <p:spPr>
          <a:xfrm>
            <a:off x="1164566" y="143774"/>
            <a:ext cx="9144000" cy="645423"/>
          </a:xfrm>
        </p:spPr>
        <p:txBody>
          <a:bodyPr>
            <a:normAutofit fontScale="90000"/>
          </a:bodyPr>
          <a:lstStyle/>
          <a:p>
            <a:pPr algn="ctr"/>
            <a:r>
              <a:rPr lang="en-US" dirty="0">
                <a:solidFill>
                  <a:schemeClr val="bg1">
                    <a:lumMod val="75000"/>
                    <a:lumOff val="25000"/>
                  </a:schemeClr>
                </a:solidFill>
                <a:latin typeface="Britannic Bold" panose="020B0903060703020204" pitchFamily="34" charset="0"/>
              </a:rPr>
              <a:t>SPEECH RECOGNITION</a:t>
            </a:r>
            <a:endParaRPr lang="en-US" dirty="0">
              <a:latin typeface="Britannic Bold" panose="020B0903060703020204" pitchFamily="34" charset="0"/>
            </a:endParaRPr>
          </a:p>
        </p:txBody>
      </p:sp>
      <p:pic>
        <p:nvPicPr>
          <p:cNvPr id="4" name="Picture 4" descr="Diagram&#10;&#10;Description automatically generated">
            <a:extLst>
              <a:ext uri="{FF2B5EF4-FFF2-40B4-BE49-F238E27FC236}">
                <a16:creationId xmlns:a16="http://schemas.microsoft.com/office/drawing/2014/main" id="{E5CF81EB-40C2-CF4C-1B3D-4E30AC11FDE5}"/>
              </a:ext>
            </a:extLst>
          </p:cNvPr>
          <p:cNvPicPr>
            <a:picLocks noGrp="1" noChangeAspect="1"/>
          </p:cNvPicPr>
          <p:nvPr>
            <p:ph idx="1"/>
          </p:nvPr>
        </p:nvPicPr>
        <p:blipFill>
          <a:blip r:embed="rId2"/>
          <a:stretch>
            <a:fillRect/>
          </a:stretch>
        </p:blipFill>
        <p:spPr>
          <a:xfrm>
            <a:off x="3170247" y="2932981"/>
            <a:ext cx="6225317" cy="3479321"/>
          </a:xfrm>
        </p:spPr>
      </p:pic>
      <p:sp>
        <p:nvSpPr>
          <p:cNvPr id="5" name="TextBox 4">
            <a:extLst>
              <a:ext uri="{FF2B5EF4-FFF2-40B4-BE49-F238E27FC236}">
                <a16:creationId xmlns:a16="http://schemas.microsoft.com/office/drawing/2014/main" id="{3EE1038D-3231-2449-D04C-4BED830B1E43}"/>
              </a:ext>
            </a:extLst>
          </p:cNvPr>
          <p:cNvSpPr txBox="1"/>
          <p:nvPr/>
        </p:nvSpPr>
        <p:spPr>
          <a:xfrm>
            <a:off x="900024" y="986287"/>
            <a:ext cx="1023380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3F3F3F"/>
                </a:solidFill>
                <a:latin typeface="Verdana Pro"/>
              </a:rPr>
              <a:t>Speech recognition, also known as automatic speech recognition (ASR), computer speech recognition, or speech-to-text, is a capability which enables a program to process human speech into a written format. While it’s commonly confused with voice recognition, speech recognition focuses on the translation of speech from a verbal format to a text one whereas voice recognition just seeks to identify an individual user’s voice.</a:t>
            </a:r>
          </a:p>
        </p:txBody>
      </p:sp>
    </p:spTree>
    <p:extLst>
      <p:ext uri="{BB962C8B-B14F-4D97-AF65-F5344CB8AC3E}">
        <p14:creationId xmlns:p14="http://schemas.microsoft.com/office/powerpoint/2010/main" val="2881080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4733-2026-800E-F389-5F6EB1799DD5}"/>
              </a:ext>
            </a:extLst>
          </p:cNvPr>
          <p:cNvSpPr>
            <a:spLocks noGrp="1"/>
          </p:cNvSpPr>
          <p:nvPr>
            <p:ph type="title"/>
          </p:nvPr>
        </p:nvSpPr>
        <p:spPr>
          <a:xfrm>
            <a:off x="445698" y="287547"/>
            <a:ext cx="9144000" cy="616668"/>
          </a:xfrm>
        </p:spPr>
        <p:txBody>
          <a:bodyPr/>
          <a:lstStyle/>
          <a:p>
            <a:r>
              <a:rPr lang="en-US" sz="2800" dirty="0">
                <a:solidFill>
                  <a:schemeClr val="bg1">
                    <a:lumMod val="75000"/>
                    <a:lumOff val="25000"/>
                  </a:schemeClr>
                </a:solidFill>
              </a:rPr>
              <a:t>Speech recognition use cases</a:t>
            </a:r>
          </a:p>
          <a:p>
            <a:endParaRPr lang="en-US" sz="2800" dirty="0">
              <a:solidFill>
                <a:schemeClr val="bg1">
                  <a:lumMod val="75000"/>
                  <a:lumOff val="25000"/>
                </a:schemeClr>
              </a:solidFill>
            </a:endParaRPr>
          </a:p>
        </p:txBody>
      </p:sp>
      <p:sp>
        <p:nvSpPr>
          <p:cNvPr id="3" name="Content Placeholder 2">
            <a:extLst>
              <a:ext uri="{FF2B5EF4-FFF2-40B4-BE49-F238E27FC236}">
                <a16:creationId xmlns:a16="http://schemas.microsoft.com/office/drawing/2014/main" id="{60BC98D8-1069-D653-E178-58E0685CE0D4}"/>
              </a:ext>
            </a:extLst>
          </p:cNvPr>
          <p:cNvSpPr>
            <a:spLocks noGrp="1"/>
          </p:cNvSpPr>
          <p:nvPr>
            <p:ph idx="1"/>
          </p:nvPr>
        </p:nvSpPr>
        <p:spPr>
          <a:xfrm>
            <a:off x="388189" y="1222075"/>
            <a:ext cx="11243094" cy="5218981"/>
          </a:xfrm>
        </p:spPr>
        <p:txBody>
          <a:bodyPr vert="horz" lIns="91440" tIns="45720" rIns="91440" bIns="45720" rtlCol="0" anchor="t">
            <a:normAutofit/>
          </a:bodyPr>
          <a:lstStyle/>
          <a:p>
            <a:pPr>
              <a:buNone/>
            </a:pPr>
            <a:r>
              <a:rPr lang="en-US" sz="1800" b="1" dirty="0">
                <a:solidFill>
                  <a:schemeClr val="bg1">
                    <a:lumMod val="75000"/>
                    <a:lumOff val="25000"/>
                  </a:schemeClr>
                </a:solidFill>
                <a:ea typeface="+mn-lt"/>
                <a:cs typeface="+mn-lt"/>
              </a:rPr>
              <a:t>Automotive:</a:t>
            </a:r>
            <a:r>
              <a:rPr lang="en-US" sz="1800" dirty="0">
                <a:solidFill>
                  <a:schemeClr val="bg1">
                    <a:lumMod val="75000"/>
                    <a:lumOff val="25000"/>
                  </a:schemeClr>
                </a:solidFill>
                <a:ea typeface="+mn-lt"/>
                <a:cs typeface="+mn-lt"/>
              </a:rPr>
              <a:t> Speech recognizers improves driver safety by enabling voice-activated navigation systems and search capabilities in car radios.</a:t>
            </a:r>
          </a:p>
          <a:p>
            <a:pPr>
              <a:buNone/>
            </a:pPr>
            <a:r>
              <a:rPr lang="en-US" sz="1800" b="1" dirty="0">
                <a:solidFill>
                  <a:schemeClr val="bg1">
                    <a:lumMod val="75000"/>
                    <a:lumOff val="25000"/>
                  </a:schemeClr>
                </a:solidFill>
                <a:ea typeface="+mn-lt"/>
                <a:cs typeface="+mn-lt"/>
              </a:rPr>
              <a:t>Technology:</a:t>
            </a:r>
            <a:r>
              <a:rPr lang="en-US" sz="1800" dirty="0">
                <a:solidFill>
                  <a:schemeClr val="bg1">
                    <a:lumMod val="75000"/>
                    <a:lumOff val="25000"/>
                  </a:schemeClr>
                </a:solidFill>
                <a:ea typeface="+mn-lt"/>
                <a:cs typeface="+mn-lt"/>
              </a:rPr>
              <a:t> Virtual agents are increasingly becoming integrated within our daily lives, particularly on our mobile devices. We use voice commands to access them through our smartphones, such as through Google Assistant or Apple’s Siri, for tasks, such as voice search, or through our speakers, via Amazon’s Alexa or Microsoft’s Cortana, to play music. </a:t>
            </a:r>
          </a:p>
          <a:p>
            <a:pPr>
              <a:buNone/>
            </a:pPr>
            <a:r>
              <a:rPr lang="en-US" sz="1800" b="1" dirty="0">
                <a:solidFill>
                  <a:schemeClr val="bg1">
                    <a:lumMod val="75000"/>
                    <a:lumOff val="25000"/>
                  </a:schemeClr>
                </a:solidFill>
                <a:ea typeface="+mn-lt"/>
                <a:cs typeface="+mn-lt"/>
              </a:rPr>
              <a:t>Healthcare:</a:t>
            </a:r>
            <a:r>
              <a:rPr lang="en-US" sz="1800" dirty="0">
                <a:solidFill>
                  <a:schemeClr val="bg1">
                    <a:lumMod val="75000"/>
                    <a:lumOff val="25000"/>
                  </a:schemeClr>
                </a:solidFill>
                <a:ea typeface="+mn-lt"/>
                <a:cs typeface="+mn-lt"/>
              </a:rPr>
              <a:t> Doctors and nurses leverage dictation applications to capture and log patient diagnoses and treatment notes.</a:t>
            </a:r>
          </a:p>
          <a:p>
            <a:pPr>
              <a:buNone/>
            </a:pPr>
            <a:r>
              <a:rPr lang="en-US" sz="1800" b="1" dirty="0">
                <a:solidFill>
                  <a:schemeClr val="bg1">
                    <a:lumMod val="75000"/>
                    <a:lumOff val="25000"/>
                  </a:schemeClr>
                </a:solidFill>
                <a:ea typeface="+mn-lt"/>
                <a:cs typeface="+mn-lt"/>
              </a:rPr>
              <a:t>Sales:</a:t>
            </a:r>
            <a:r>
              <a:rPr lang="en-US" sz="1800" dirty="0">
                <a:solidFill>
                  <a:schemeClr val="bg1">
                    <a:lumMod val="75000"/>
                    <a:lumOff val="25000"/>
                  </a:schemeClr>
                </a:solidFill>
                <a:ea typeface="+mn-lt"/>
                <a:cs typeface="+mn-lt"/>
              </a:rPr>
              <a:t> Speech recognition technology has a couple of applications in sales. It can help a call center transcribe thousands of phone calls between customers and agents to identify common call patterns and issues. AI chatbots can also talk to people via a webpage, answering common queries and solving basic requests without needing to wait for a contact center agent to be available. It both instances speech recognition systems help reduce time to resolution for consumer issues.</a:t>
            </a:r>
          </a:p>
          <a:p>
            <a:pPr>
              <a:buNone/>
            </a:pPr>
            <a:r>
              <a:rPr lang="en-US" sz="1800" b="1" dirty="0">
                <a:solidFill>
                  <a:schemeClr val="bg1">
                    <a:lumMod val="75000"/>
                    <a:lumOff val="25000"/>
                  </a:schemeClr>
                </a:solidFill>
                <a:ea typeface="+mn-lt"/>
                <a:cs typeface="+mn-lt"/>
              </a:rPr>
              <a:t>Security:</a:t>
            </a:r>
            <a:r>
              <a:rPr lang="en-US" sz="1800" dirty="0">
                <a:solidFill>
                  <a:schemeClr val="bg1">
                    <a:lumMod val="75000"/>
                    <a:lumOff val="25000"/>
                  </a:schemeClr>
                </a:solidFill>
                <a:ea typeface="+mn-lt"/>
                <a:cs typeface="+mn-lt"/>
              </a:rPr>
              <a:t> As technology integrates into our daily lives, security protocols are an increasing priority. Voice-based authentication adds a viable level of security.</a:t>
            </a:r>
          </a:p>
          <a:p>
            <a:pPr marL="0" indent="0">
              <a:buNone/>
            </a:pPr>
            <a:endParaRPr lang="en-US" sz="1800" dirty="0">
              <a:solidFill>
                <a:schemeClr val="bg1">
                  <a:lumMod val="75000"/>
                  <a:lumOff val="25000"/>
                </a:schemeClr>
              </a:solidFill>
            </a:endParaRPr>
          </a:p>
        </p:txBody>
      </p:sp>
    </p:spTree>
    <p:extLst>
      <p:ext uri="{BB962C8B-B14F-4D97-AF65-F5344CB8AC3E}">
        <p14:creationId xmlns:p14="http://schemas.microsoft.com/office/powerpoint/2010/main" val="1705223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9FAD-4079-7D73-F048-8522F0E81A80}"/>
              </a:ext>
            </a:extLst>
          </p:cNvPr>
          <p:cNvSpPr>
            <a:spLocks noGrp="1"/>
          </p:cNvSpPr>
          <p:nvPr>
            <p:ph type="title"/>
          </p:nvPr>
        </p:nvSpPr>
        <p:spPr>
          <a:xfrm>
            <a:off x="762000" y="215660"/>
            <a:ext cx="10811773" cy="746065"/>
          </a:xfrm>
        </p:spPr>
        <p:txBody>
          <a:bodyPr>
            <a:normAutofit/>
          </a:bodyPr>
          <a:lstStyle/>
          <a:p>
            <a:pPr algn="ctr"/>
            <a:r>
              <a:rPr lang="en-US" dirty="0">
                <a:solidFill>
                  <a:schemeClr val="bg1">
                    <a:lumMod val="75000"/>
                    <a:lumOff val="25000"/>
                  </a:schemeClr>
                </a:solidFill>
                <a:latin typeface="Britannic Bold" panose="020B0903060703020204" pitchFamily="34" charset="0"/>
              </a:rPr>
              <a:t>AUTONOMOUS PLANNING</a:t>
            </a:r>
          </a:p>
        </p:txBody>
      </p:sp>
      <p:sp>
        <p:nvSpPr>
          <p:cNvPr id="3" name="Content Placeholder 2">
            <a:extLst>
              <a:ext uri="{FF2B5EF4-FFF2-40B4-BE49-F238E27FC236}">
                <a16:creationId xmlns:a16="http://schemas.microsoft.com/office/drawing/2014/main" id="{425CB9C4-2F7D-374C-2894-9B33DF13B904}"/>
              </a:ext>
            </a:extLst>
          </p:cNvPr>
          <p:cNvSpPr>
            <a:spLocks noGrp="1"/>
          </p:cNvSpPr>
          <p:nvPr>
            <p:ph idx="1"/>
          </p:nvPr>
        </p:nvSpPr>
        <p:spPr>
          <a:xfrm>
            <a:off x="546340" y="1049546"/>
            <a:ext cx="10668000" cy="2027209"/>
          </a:xfrm>
        </p:spPr>
        <p:txBody>
          <a:bodyPr vert="horz" lIns="91440" tIns="45720" rIns="91440" bIns="45720" rtlCol="0" anchor="t">
            <a:normAutofit/>
          </a:bodyPr>
          <a:lstStyle/>
          <a:p>
            <a:pPr marL="0" indent="0" algn="ctr">
              <a:buNone/>
            </a:pPr>
            <a:r>
              <a:rPr lang="en-US" sz="1800" dirty="0">
                <a:solidFill>
                  <a:schemeClr val="bg1">
                    <a:lumMod val="75000"/>
                    <a:lumOff val="25000"/>
                  </a:schemeClr>
                </a:solidFill>
                <a:ea typeface="+mn-lt"/>
                <a:cs typeface="+mn-lt"/>
              </a:rPr>
              <a:t>AI Planning is a field of Artificial Intelligence which explores the process of using autonomous techniques to solve planning and scheduling problems. A planning problem is one in which we have some initial starting state, which we wish to transform into a desired goal state through the application of a set of actions.</a:t>
            </a:r>
            <a:endParaRPr lang="en-US" sz="1800" dirty="0">
              <a:solidFill>
                <a:schemeClr val="bg1">
                  <a:lumMod val="75000"/>
                  <a:lumOff val="25000"/>
                </a:schemeClr>
              </a:solidFill>
            </a:endParaRPr>
          </a:p>
          <a:p>
            <a:r>
              <a:rPr lang="en-US" dirty="0"/>
              <a:t/>
            </a:r>
            <a:br>
              <a:rPr lang="en-US" dirty="0"/>
            </a:br>
            <a:endParaRPr lang="en-US" sz="1800" dirty="0">
              <a:solidFill>
                <a:schemeClr val="bg1">
                  <a:lumMod val="75000"/>
                  <a:lumOff val="25000"/>
                </a:schemeClr>
              </a:solidFill>
            </a:endParaRPr>
          </a:p>
        </p:txBody>
      </p:sp>
      <p:pic>
        <p:nvPicPr>
          <p:cNvPr id="4" name="Picture 4" descr="Diagram&#10;&#10;Description automatically generated">
            <a:extLst>
              <a:ext uri="{FF2B5EF4-FFF2-40B4-BE49-F238E27FC236}">
                <a16:creationId xmlns:a16="http://schemas.microsoft.com/office/drawing/2014/main" id="{06D25008-1B0B-5B1A-68AD-29841F9A9101}"/>
              </a:ext>
            </a:extLst>
          </p:cNvPr>
          <p:cNvPicPr>
            <a:picLocks noChangeAspect="1"/>
          </p:cNvPicPr>
          <p:nvPr/>
        </p:nvPicPr>
        <p:blipFill>
          <a:blip r:embed="rId2"/>
          <a:stretch>
            <a:fillRect/>
          </a:stretch>
        </p:blipFill>
        <p:spPr>
          <a:xfrm>
            <a:off x="3329796" y="2480536"/>
            <a:ext cx="5345502" cy="2400133"/>
          </a:xfrm>
          <a:prstGeom prst="rect">
            <a:avLst/>
          </a:prstGeom>
        </p:spPr>
      </p:pic>
      <p:sp>
        <p:nvSpPr>
          <p:cNvPr id="5" name="TextBox 4">
            <a:extLst>
              <a:ext uri="{FF2B5EF4-FFF2-40B4-BE49-F238E27FC236}">
                <a16:creationId xmlns:a16="http://schemas.microsoft.com/office/drawing/2014/main" id="{786A1933-4975-A873-F605-5DA8D4ACA83D}"/>
              </a:ext>
            </a:extLst>
          </p:cNvPr>
          <p:cNvSpPr txBox="1"/>
          <p:nvPr/>
        </p:nvSpPr>
        <p:spPr>
          <a:xfrm>
            <a:off x="900023" y="5112589"/>
            <a:ext cx="1067950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273239"/>
                </a:solidFill>
                <a:latin typeface="Verdana Pro"/>
              </a:rPr>
              <a:t>Artificial Intelligence is a critical technology in the future. Whether it is intelligent robots or self-driving cars or smart cities, they will all use different aspects of Artificial Intelligence!!! But to create any such AI project, </a:t>
            </a:r>
            <a:r>
              <a:rPr lang="en-US" b="1" dirty="0">
                <a:solidFill>
                  <a:srgbClr val="273239"/>
                </a:solidFill>
                <a:latin typeface="Verdana Pro"/>
              </a:rPr>
              <a:t>Planning</a:t>
            </a:r>
            <a:r>
              <a:rPr lang="en-US" dirty="0">
                <a:solidFill>
                  <a:srgbClr val="273239"/>
                </a:solidFill>
                <a:latin typeface="Verdana Pro"/>
              </a:rPr>
              <a:t> is very important. So much so that Planning is a critical part of Artificial Intelligence which deals with the actions and domains of a particular problem. Planning is considered as the reasoning side of acting.</a:t>
            </a:r>
            <a:endParaRPr lang="en-US" dirty="0">
              <a:latin typeface="Verdana Pro"/>
            </a:endParaRPr>
          </a:p>
        </p:txBody>
      </p:sp>
    </p:spTree>
    <p:extLst>
      <p:ext uri="{BB962C8B-B14F-4D97-AF65-F5344CB8AC3E}">
        <p14:creationId xmlns:p14="http://schemas.microsoft.com/office/powerpoint/2010/main" val="3910576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C232-CFB5-DE5E-1517-A6F4CBEDACC8}"/>
              </a:ext>
            </a:extLst>
          </p:cNvPr>
          <p:cNvSpPr>
            <a:spLocks noGrp="1"/>
          </p:cNvSpPr>
          <p:nvPr>
            <p:ph type="title"/>
          </p:nvPr>
        </p:nvSpPr>
        <p:spPr>
          <a:xfrm>
            <a:off x="1178943" y="143774"/>
            <a:ext cx="9144000" cy="774819"/>
          </a:xfrm>
        </p:spPr>
        <p:txBody>
          <a:bodyPr/>
          <a:lstStyle/>
          <a:p>
            <a:pPr algn="ctr"/>
            <a:r>
              <a:rPr lang="en-US" dirty="0">
                <a:solidFill>
                  <a:schemeClr val="bg1">
                    <a:lumMod val="75000"/>
                    <a:lumOff val="25000"/>
                  </a:schemeClr>
                </a:solidFill>
                <a:latin typeface="Britannic Bold" panose="020B0903060703020204" pitchFamily="34" charset="0"/>
              </a:rPr>
              <a:t>ROBOTICS</a:t>
            </a:r>
          </a:p>
        </p:txBody>
      </p:sp>
      <p:sp>
        <p:nvSpPr>
          <p:cNvPr id="3" name="Content Placeholder 2">
            <a:extLst>
              <a:ext uri="{FF2B5EF4-FFF2-40B4-BE49-F238E27FC236}">
                <a16:creationId xmlns:a16="http://schemas.microsoft.com/office/drawing/2014/main" id="{C5FD1E95-01C1-6A08-0338-88606C700517}"/>
              </a:ext>
            </a:extLst>
          </p:cNvPr>
          <p:cNvSpPr>
            <a:spLocks noGrp="1"/>
          </p:cNvSpPr>
          <p:nvPr>
            <p:ph idx="1"/>
          </p:nvPr>
        </p:nvSpPr>
        <p:spPr>
          <a:xfrm>
            <a:off x="805132" y="920149"/>
            <a:ext cx="10668000" cy="1897813"/>
          </a:xfrm>
        </p:spPr>
        <p:txBody>
          <a:bodyPr vert="horz" lIns="91440" tIns="45720" rIns="91440" bIns="45720" rtlCol="0" anchor="t">
            <a:normAutofit/>
          </a:bodyPr>
          <a:lstStyle/>
          <a:p>
            <a:pPr marL="0" indent="0" algn="ctr">
              <a:buNone/>
            </a:pPr>
            <a:r>
              <a:rPr lang="en-US" sz="1800" dirty="0">
                <a:solidFill>
                  <a:schemeClr val="bg1">
                    <a:lumMod val="75000"/>
                    <a:lumOff val="25000"/>
                  </a:schemeClr>
                </a:solidFill>
                <a:ea typeface="+mn-lt"/>
                <a:cs typeface="+mn-lt"/>
              </a:rPr>
              <a:t>Robotics is the branch of engineering and computer sciences where machines are built to perform programmed tasks without further human intervention.</a:t>
            </a:r>
            <a:endParaRPr lang="en-US" sz="1800" dirty="0">
              <a:solidFill>
                <a:schemeClr val="bg1">
                  <a:lumMod val="75000"/>
                  <a:lumOff val="25000"/>
                </a:schemeClr>
              </a:solidFill>
            </a:endParaRPr>
          </a:p>
          <a:p>
            <a:pPr algn="ctr">
              <a:buNone/>
            </a:pPr>
            <a:r>
              <a:rPr lang="en-US" sz="1800" dirty="0">
                <a:solidFill>
                  <a:schemeClr val="bg1">
                    <a:lumMod val="75000"/>
                    <a:lumOff val="25000"/>
                  </a:schemeClr>
                </a:solidFill>
                <a:ea typeface="+mn-lt"/>
                <a:cs typeface="+mn-lt"/>
              </a:rPr>
              <a:t>Robotics and artificial intelligence are two related but entirely different fields.</a:t>
            </a:r>
            <a:endParaRPr lang="en-US" sz="1800" dirty="0">
              <a:solidFill>
                <a:schemeClr val="bg1">
                  <a:lumMod val="75000"/>
                  <a:lumOff val="25000"/>
                </a:schemeClr>
              </a:solidFill>
            </a:endParaRPr>
          </a:p>
          <a:p>
            <a:pPr algn="ctr">
              <a:buNone/>
            </a:pPr>
            <a:r>
              <a:rPr lang="en-US" sz="1800" dirty="0">
                <a:solidFill>
                  <a:schemeClr val="bg1">
                    <a:lumMod val="75000"/>
                    <a:lumOff val="25000"/>
                  </a:schemeClr>
                </a:solidFill>
                <a:ea typeface="+mn-lt"/>
                <a:cs typeface="+mn-lt"/>
              </a:rPr>
              <a:t>Robotics involves the creation of robots to perform tasks without further intervention, while AI is how systems emulate the human mind to make decisions and ‘learn.’</a:t>
            </a:r>
            <a:endParaRPr lang="en-US" sz="1800" dirty="0">
              <a:solidFill>
                <a:schemeClr val="bg1">
                  <a:lumMod val="75000"/>
                  <a:lumOff val="25000"/>
                </a:schemeClr>
              </a:solidFill>
            </a:endParaRPr>
          </a:p>
          <a:p>
            <a:pPr marL="0" indent="0" algn="ctr">
              <a:buNone/>
            </a:pPr>
            <a:endParaRPr lang="en-US" sz="1800" dirty="0">
              <a:solidFill>
                <a:schemeClr val="bg1">
                  <a:lumMod val="75000"/>
                  <a:lumOff val="25000"/>
                </a:schemeClr>
              </a:solidFill>
            </a:endParaRPr>
          </a:p>
          <a:p>
            <a:pPr algn="ctr"/>
            <a:endParaRPr lang="en-US" sz="1800" dirty="0">
              <a:solidFill>
                <a:schemeClr val="bg1">
                  <a:lumMod val="75000"/>
                  <a:lumOff val="25000"/>
                </a:schemeClr>
              </a:solidFill>
            </a:endParaRPr>
          </a:p>
        </p:txBody>
      </p:sp>
      <p:pic>
        <p:nvPicPr>
          <p:cNvPr id="4" name="Picture 4">
            <a:extLst>
              <a:ext uri="{FF2B5EF4-FFF2-40B4-BE49-F238E27FC236}">
                <a16:creationId xmlns:a16="http://schemas.microsoft.com/office/drawing/2014/main" id="{35FAB27C-6C13-23A9-5DA3-D5E469B33064}"/>
              </a:ext>
            </a:extLst>
          </p:cNvPr>
          <p:cNvPicPr>
            <a:picLocks noChangeAspect="1"/>
          </p:cNvPicPr>
          <p:nvPr/>
        </p:nvPicPr>
        <p:blipFill>
          <a:blip r:embed="rId2"/>
          <a:stretch>
            <a:fillRect/>
          </a:stretch>
        </p:blipFill>
        <p:spPr>
          <a:xfrm>
            <a:off x="4278702" y="2737829"/>
            <a:ext cx="3648973" cy="2618794"/>
          </a:xfrm>
          <a:prstGeom prst="rect">
            <a:avLst/>
          </a:prstGeom>
        </p:spPr>
      </p:pic>
      <p:sp>
        <p:nvSpPr>
          <p:cNvPr id="5" name="TextBox 4">
            <a:extLst>
              <a:ext uri="{FF2B5EF4-FFF2-40B4-BE49-F238E27FC236}">
                <a16:creationId xmlns:a16="http://schemas.microsoft.com/office/drawing/2014/main" id="{9D290C32-37AB-0155-D1C0-6F7DE2F14158}"/>
              </a:ext>
            </a:extLst>
          </p:cNvPr>
          <p:cNvSpPr txBox="1"/>
          <p:nvPr/>
        </p:nvSpPr>
        <p:spPr>
          <a:xfrm>
            <a:off x="1029419" y="5587041"/>
            <a:ext cx="1056448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lumMod val="75000"/>
                    <a:lumOff val="25000"/>
                  </a:schemeClr>
                </a:solidFill>
                <a:latin typeface="Verdana Pro"/>
                <a:ea typeface="Roboto"/>
              </a:rPr>
              <a:t>Sophia is also a framework for cutting </a:t>
            </a:r>
            <a:r>
              <a:rPr lang="en-US" dirty="0">
                <a:solidFill>
                  <a:schemeClr val="bg1">
                    <a:lumMod val="75000"/>
                    <a:lumOff val="25000"/>
                  </a:schemeClr>
                </a:solidFill>
                <a:latin typeface="Verdana Pro"/>
                <a:ea typeface="Roboto"/>
                <a:cs typeface="+mn-lt"/>
              </a:rPr>
              <a:t>edge </a:t>
            </a:r>
            <a:r>
              <a:rPr lang="en-US" dirty="0">
                <a:solidFill>
                  <a:schemeClr val="bg1">
                    <a:lumMod val="75000"/>
                    <a:lumOff val="25000"/>
                  </a:schemeClr>
                </a:solidFill>
                <a:latin typeface="Verdana Pro"/>
                <a:ea typeface="Roboto"/>
              </a:rPr>
              <a:t>robotics and AI research, particularly for understanding human-robot interactions and their potential service and entertainment applications</a:t>
            </a:r>
            <a:endParaRPr lang="en-US">
              <a:solidFill>
                <a:schemeClr val="bg1">
                  <a:lumMod val="75000"/>
                  <a:lumOff val="25000"/>
                </a:schemeClr>
              </a:solidFill>
              <a:latin typeface="Verdana Pro"/>
            </a:endParaRPr>
          </a:p>
        </p:txBody>
      </p:sp>
    </p:spTree>
    <p:extLst>
      <p:ext uri="{BB962C8B-B14F-4D97-AF65-F5344CB8AC3E}">
        <p14:creationId xmlns:p14="http://schemas.microsoft.com/office/powerpoint/2010/main" val="631056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4C0C-26A3-DBFD-02FF-26DED1F31F61}"/>
              </a:ext>
            </a:extLst>
          </p:cNvPr>
          <p:cNvSpPr>
            <a:spLocks noGrp="1"/>
          </p:cNvSpPr>
          <p:nvPr>
            <p:ph type="title"/>
          </p:nvPr>
        </p:nvSpPr>
        <p:spPr>
          <a:xfrm>
            <a:off x="445698" y="905774"/>
            <a:ext cx="9144000" cy="1263649"/>
          </a:xfrm>
        </p:spPr>
        <p:txBody>
          <a:bodyPr>
            <a:normAutofit/>
          </a:bodyPr>
          <a:lstStyle/>
          <a:p>
            <a:r>
              <a:rPr lang="en-US" sz="2800" dirty="0">
                <a:solidFill>
                  <a:schemeClr val="bg1">
                    <a:lumMod val="75000"/>
                    <a:lumOff val="25000"/>
                  </a:schemeClr>
                </a:solidFill>
                <a:ea typeface="+mj-lt"/>
                <a:cs typeface="+mj-lt"/>
              </a:rPr>
              <a:t>Applications of Robotics</a:t>
            </a:r>
            <a:endParaRPr lang="en-US" sz="2800">
              <a:solidFill>
                <a:schemeClr val="bg1">
                  <a:lumMod val="75000"/>
                  <a:lumOff val="25000"/>
                </a:schemeClr>
              </a:solidFill>
            </a:endParaRPr>
          </a:p>
        </p:txBody>
      </p:sp>
      <p:sp>
        <p:nvSpPr>
          <p:cNvPr id="3" name="Content Placeholder 2">
            <a:extLst>
              <a:ext uri="{FF2B5EF4-FFF2-40B4-BE49-F238E27FC236}">
                <a16:creationId xmlns:a16="http://schemas.microsoft.com/office/drawing/2014/main" id="{127CD843-5B31-C6D5-F713-05E9E439C504}"/>
              </a:ext>
            </a:extLst>
          </p:cNvPr>
          <p:cNvSpPr>
            <a:spLocks noGrp="1"/>
          </p:cNvSpPr>
          <p:nvPr>
            <p:ph idx="1"/>
          </p:nvPr>
        </p:nvSpPr>
        <p:spPr>
          <a:xfrm>
            <a:off x="445698" y="1538376"/>
            <a:ext cx="10668000" cy="4873925"/>
          </a:xfrm>
        </p:spPr>
        <p:txBody>
          <a:bodyPr vert="horz" lIns="91440" tIns="45720" rIns="91440" bIns="45720" rtlCol="0" anchor="t">
            <a:normAutofit/>
          </a:bodyPr>
          <a:lstStyle/>
          <a:p>
            <a:pPr marL="0" indent="0">
              <a:buNone/>
            </a:pPr>
            <a:endParaRPr lang="en-US" sz="1800" dirty="0">
              <a:solidFill>
                <a:schemeClr val="bg1">
                  <a:lumMod val="75000"/>
                  <a:lumOff val="25000"/>
                </a:schemeClr>
              </a:solidFill>
            </a:endParaRPr>
          </a:p>
          <a:p>
            <a:pPr marL="0" indent="0" algn="just">
              <a:buNone/>
            </a:pPr>
            <a:r>
              <a:rPr lang="en-US" sz="1800" b="1" dirty="0">
                <a:solidFill>
                  <a:schemeClr val="bg1">
                    <a:lumMod val="75000"/>
                    <a:lumOff val="25000"/>
                  </a:schemeClr>
                </a:solidFill>
                <a:ea typeface="+mn-lt"/>
                <a:cs typeface="+mn-lt"/>
              </a:rPr>
              <a:t>Industries</a:t>
            </a:r>
            <a:r>
              <a:rPr lang="en-US" sz="1800" dirty="0">
                <a:solidFill>
                  <a:schemeClr val="bg1">
                    <a:lumMod val="75000"/>
                    <a:lumOff val="25000"/>
                  </a:schemeClr>
                </a:solidFill>
                <a:ea typeface="+mn-lt"/>
                <a:cs typeface="+mn-lt"/>
              </a:rPr>
              <a:t> − Robots are used for handling material, cutting, welding, color coating, drilling, polishing, etc.</a:t>
            </a:r>
            <a:endParaRPr lang="en-US" sz="1800" dirty="0">
              <a:solidFill>
                <a:schemeClr val="bg1">
                  <a:lumMod val="75000"/>
                  <a:lumOff val="25000"/>
                </a:schemeClr>
              </a:solidFill>
            </a:endParaRPr>
          </a:p>
          <a:p>
            <a:pPr marL="0" indent="0" algn="just">
              <a:buNone/>
            </a:pPr>
            <a:r>
              <a:rPr lang="en-US" sz="1800" b="1" dirty="0">
                <a:solidFill>
                  <a:schemeClr val="bg1">
                    <a:lumMod val="75000"/>
                    <a:lumOff val="25000"/>
                  </a:schemeClr>
                </a:solidFill>
                <a:ea typeface="+mn-lt"/>
                <a:cs typeface="+mn-lt"/>
              </a:rPr>
              <a:t>Military</a:t>
            </a:r>
            <a:r>
              <a:rPr lang="en-US" sz="1800" dirty="0">
                <a:solidFill>
                  <a:schemeClr val="bg1">
                    <a:lumMod val="75000"/>
                    <a:lumOff val="25000"/>
                  </a:schemeClr>
                </a:solidFill>
                <a:ea typeface="+mn-lt"/>
                <a:cs typeface="+mn-lt"/>
              </a:rPr>
              <a:t> − Autonomous robots can reach inaccessible and hazardous zones during war. A robot named </a:t>
            </a:r>
            <a:r>
              <a:rPr lang="en-US" sz="1800" i="1" dirty="0">
                <a:solidFill>
                  <a:schemeClr val="bg1">
                    <a:lumMod val="75000"/>
                    <a:lumOff val="25000"/>
                  </a:schemeClr>
                </a:solidFill>
                <a:ea typeface="+mn-lt"/>
                <a:cs typeface="+mn-lt"/>
              </a:rPr>
              <a:t>Daksh</a:t>
            </a:r>
            <a:r>
              <a:rPr lang="en-US" sz="1800" dirty="0">
                <a:solidFill>
                  <a:schemeClr val="bg1">
                    <a:lumMod val="75000"/>
                    <a:lumOff val="25000"/>
                  </a:schemeClr>
                </a:solidFill>
                <a:ea typeface="+mn-lt"/>
                <a:cs typeface="+mn-lt"/>
              </a:rPr>
              <a:t>, developed by Defense Research and Development Organization (DRDO), is in function to destroy life-threatening objects safely.</a:t>
            </a:r>
            <a:endParaRPr lang="en-US" sz="1800" dirty="0">
              <a:solidFill>
                <a:schemeClr val="bg1">
                  <a:lumMod val="75000"/>
                  <a:lumOff val="25000"/>
                </a:schemeClr>
              </a:solidFill>
            </a:endParaRPr>
          </a:p>
          <a:p>
            <a:pPr marL="0" indent="0" algn="just">
              <a:buNone/>
            </a:pPr>
            <a:r>
              <a:rPr lang="en-US" sz="1800" b="1" dirty="0">
                <a:solidFill>
                  <a:schemeClr val="bg1">
                    <a:lumMod val="75000"/>
                    <a:lumOff val="25000"/>
                  </a:schemeClr>
                </a:solidFill>
                <a:ea typeface="+mn-lt"/>
                <a:cs typeface="+mn-lt"/>
              </a:rPr>
              <a:t>Medicine</a:t>
            </a:r>
            <a:r>
              <a:rPr lang="en-US" sz="1800" dirty="0">
                <a:solidFill>
                  <a:schemeClr val="bg1">
                    <a:lumMod val="75000"/>
                    <a:lumOff val="25000"/>
                  </a:schemeClr>
                </a:solidFill>
                <a:ea typeface="+mn-lt"/>
                <a:cs typeface="+mn-lt"/>
              </a:rPr>
              <a:t> − The robots are capable of carrying out hundreds of clinical tests simultaneously, rehabilitating permanently disabled people, and performing complex surgeries such as brain tumors.</a:t>
            </a:r>
            <a:endParaRPr lang="en-US" sz="1800" dirty="0">
              <a:solidFill>
                <a:schemeClr val="bg1">
                  <a:lumMod val="75000"/>
                  <a:lumOff val="25000"/>
                </a:schemeClr>
              </a:solidFill>
            </a:endParaRPr>
          </a:p>
          <a:p>
            <a:pPr marL="0" indent="0" algn="just">
              <a:buNone/>
            </a:pPr>
            <a:r>
              <a:rPr lang="en-US" sz="1800" b="1" dirty="0">
                <a:solidFill>
                  <a:schemeClr val="bg1">
                    <a:lumMod val="75000"/>
                    <a:lumOff val="25000"/>
                  </a:schemeClr>
                </a:solidFill>
                <a:ea typeface="+mn-lt"/>
                <a:cs typeface="+mn-lt"/>
              </a:rPr>
              <a:t>Exploration</a:t>
            </a:r>
            <a:r>
              <a:rPr lang="en-US" sz="1800" dirty="0">
                <a:solidFill>
                  <a:schemeClr val="bg1">
                    <a:lumMod val="75000"/>
                    <a:lumOff val="25000"/>
                  </a:schemeClr>
                </a:solidFill>
                <a:ea typeface="+mn-lt"/>
                <a:cs typeface="+mn-lt"/>
              </a:rPr>
              <a:t> − The robot rock climbers used for space exploration, underwater drones used for ocean exploration are to name a few.</a:t>
            </a:r>
            <a:endParaRPr lang="en-US" sz="1800" dirty="0">
              <a:solidFill>
                <a:schemeClr val="bg1">
                  <a:lumMod val="75000"/>
                  <a:lumOff val="25000"/>
                </a:schemeClr>
              </a:solidFill>
            </a:endParaRPr>
          </a:p>
          <a:p>
            <a:pPr marL="0" indent="0" algn="just">
              <a:buNone/>
            </a:pPr>
            <a:r>
              <a:rPr lang="en-US" sz="1800" b="1" dirty="0">
                <a:solidFill>
                  <a:schemeClr val="bg1">
                    <a:lumMod val="75000"/>
                    <a:lumOff val="25000"/>
                  </a:schemeClr>
                </a:solidFill>
                <a:ea typeface="+mn-lt"/>
                <a:cs typeface="+mn-lt"/>
              </a:rPr>
              <a:t>Entertainment</a:t>
            </a:r>
            <a:r>
              <a:rPr lang="en-US" sz="1800" dirty="0">
                <a:solidFill>
                  <a:schemeClr val="bg1">
                    <a:lumMod val="75000"/>
                    <a:lumOff val="25000"/>
                  </a:schemeClr>
                </a:solidFill>
                <a:ea typeface="+mn-lt"/>
                <a:cs typeface="+mn-lt"/>
              </a:rPr>
              <a:t> − Disney’s engineers have created hundreds of robots for movie making.</a:t>
            </a:r>
            <a:endParaRPr lang="en-US" sz="1800" dirty="0">
              <a:solidFill>
                <a:schemeClr val="bg1">
                  <a:lumMod val="75000"/>
                  <a:lumOff val="25000"/>
                </a:schemeClr>
              </a:solidFill>
            </a:endParaRPr>
          </a:p>
          <a:p>
            <a:pPr marL="0" indent="0">
              <a:buNone/>
            </a:pPr>
            <a:endParaRPr lang="en-US" sz="1800" dirty="0">
              <a:solidFill>
                <a:schemeClr val="bg1">
                  <a:lumMod val="75000"/>
                  <a:lumOff val="25000"/>
                </a:schemeClr>
              </a:solidFill>
            </a:endParaRPr>
          </a:p>
        </p:txBody>
      </p:sp>
    </p:spTree>
    <p:extLst>
      <p:ext uri="{BB962C8B-B14F-4D97-AF65-F5344CB8AC3E}">
        <p14:creationId xmlns:p14="http://schemas.microsoft.com/office/powerpoint/2010/main" val="364237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picture of the brain made up of patterns">
            <a:extLst>
              <a:ext uri="{FF2B5EF4-FFF2-40B4-BE49-F238E27FC236}">
                <a16:creationId xmlns:a16="http://schemas.microsoft.com/office/drawing/2014/main" id="{A41554A0-E376-9B57-8325-B5524857BD59}"/>
              </a:ext>
            </a:extLst>
          </p:cNvPr>
          <p:cNvPicPr>
            <a:picLocks noChangeAspect="1"/>
          </p:cNvPicPr>
          <p:nvPr/>
        </p:nvPicPr>
        <p:blipFill rotWithShape="1">
          <a:blip r:embed="rId2">
            <a:alphaModFix amt="80000"/>
          </a:blip>
          <a:srcRect t="12504" r="-2" b="23852"/>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11" name="Group 10">
            <a:extLst>
              <a:ext uri="{FF2B5EF4-FFF2-40B4-BE49-F238E27FC236}">
                <a16:creationId xmlns:a16="http://schemas.microsoft.com/office/drawing/2014/main" id="{4252769E-B9F0-4068-A645-5BBEF16E9C2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2" name="Freeform: Shape 11">
              <a:extLst>
                <a:ext uri="{FF2B5EF4-FFF2-40B4-BE49-F238E27FC236}">
                  <a16:creationId xmlns:a16="http://schemas.microsoft.com/office/drawing/2014/main" id="{1E12D6AD-7096-45BB-9C02-468B2704C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9953252-97DE-4766-B2F6-E4FDA2FDA6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p:nvPr>
        </p:nvSpPr>
        <p:spPr>
          <a:xfrm>
            <a:off x="3145435" y="2278505"/>
            <a:ext cx="6658131" cy="1481508"/>
          </a:xfrm>
        </p:spPr>
        <p:txBody>
          <a:bodyPr>
            <a:normAutofit/>
          </a:bodyPr>
          <a:lstStyle/>
          <a:p>
            <a:pPr algn="l"/>
            <a:r>
              <a:rPr lang="en-US" sz="7400" dirty="0" smtClean="0">
                <a:solidFill>
                  <a:srgbClr val="FFFFFF"/>
                </a:solidFill>
                <a:cs typeface="Calibri Light"/>
              </a:rPr>
              <a:t>THANK YOU</a:t>
            </a:r>
            <a:endParaRPr lang="en-US" sz="7400" dirty="0">
              <a:solidFill>
                <a:srgbClr val="FFFFFF"/>
              </a:solidFill>
            </a:endParaRPr>
          </a:p>
        </p:txBody>
      </p:sp>
    </p:spTree>
    <p:extLst>
      <p:ext uri="{BB962C8B-B14F-4D97-AF65-F5344CB8AC3E}">
        <p14:creationId xmlns:p14="http://schemas.microsoft.com/office/powerpoint/2010/main" val="114497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bg1"/>
                </a:solidFill>
                <a:latin typeface="Britannic Bold" panose="020B0903060703020204" pitchFamily="34" charset="0"/>
              </a:rPr>
              <a:t>Artificial Intelligence</a:t>
            </a:r>
            <a:r>
              <a:rPr lang="en-US" sz="2800" dirty="0">
                <a:solidFill>
                  <a:schemeClr val="bg1"/>
                </a:solidFill>
                <a:latin typeface="Britannic Bold" panose="020B0903060703020204" pitchFamily="34" charset="0"/>
              </a:rPr>
              <a:t/>
            </a:r>
            <a:br>
              <a:rPr lang="en-US" sz="2800" dirty="0">
                <a:solidFill>
                  <a:schemeClr val="bg1"/>
                </a:solidFill>
                <a:latin typeface="Britannic Bold" panose="020B0903060703020204" pitchFamily="34" charset="0"/>
              </a:rPr>
            </a:br>
            <a:endParaRPr lang="en-US" sz="2800" dirty="0">
              <a:solidFill>
                <a:schemeClr val="bg1"/>
              </a:solidFill>
              <a:latin typeface="Britannic Bold" panose="020B0903060703020204" pitchFamily="34"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 xmlns:adec="http://schemas.microsoft.com/office/drawing/2017/decorative" val="1"/>
              </a:ext>
            </a:extLst>
          </p:cNvPr>
          <p:cNvSpPr/>
          <p:nvPr/>
        </p:nvSpPr>
        <p:spPr>
          <a:xfrm>
            <a:off x="5132121" y="2675668"/>
            <a:ext cx="1997500" cy="1877282"/>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mj-lt"/>
              </a:rPr>
              <a:t>Applications</a:t>
            </a:r>
            <a:endParaRPr lang="en-US" sz="1600" b="1" dirty="0">
              <a:latin typeface="+mj-lt"/>
            </a:endParaRP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EXPERT SYSTEM</a:t>
            </a:r>
            <a:endParaRPr lang="en-US" sz="1600" dirty="0"/>
          </a:p>
        </p:txBody>
      </p:sp>
      <p:sp>
        <p:nvSpPr>
          <p:cNvPr id="15" name="Oval 14">
            <a:extLst>
              <a:ext uri="{FF2B5EF4-FFF2-40B4-BE49-F238E27FC236}">
                <a16:creationId xmlns:a16="http://schemas.microsoft.com/office/drawing/2014/main" id="{416F1356-9015-4B5C-9C64-3C1D963E5F59}"/>
              </a:ext>
              <a:ext uri="{C183D7F6-B498-43B3-948B-1728B52AA6E4}">
                <adec:decorative xmlns=""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 xmlns:adec="http://schemas.microsoft.com/office/drawing/2017/decorative" val="1"/>
              </a:ext>
            </a:extLst>
          </p:cNvPr>
          <p:cNvSpPr/>
          <p:nvPr/>
        </p:nvSpPr>
        <p:spPr>
          <a:xfrm>
            <a:off x="7720330" y="2964228"/>
            <a:ext cx="43592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         NATURAL LANGAUAGE PROCESSING</a:t>
            </a:r>
            <a:endParaRPr lang="en-US" sz="1600" dirty="0"/>
          </a:p>
        </p:txBody>
      </p:sp>
      <p:sp>
        <p:nvSpPr>
          <p:cNvPr id="20" name="Oval 19">
            <a:extLst>
              <a:ext uri="{FF2B5EF4-FFF2-40B4-BE49-F238E27FC236}">
                <a16:creationId xmlns:a16="http://schemas.microsoft.com/office/drawing/2014/main" id="{88F812F5-70AF-4FBD-80D9-D59B3C456D5E}"/>
              </a:ext>
              <a:ext uri="{C183D7F6-B498-43B3-948B-1728B52AA6E4}">
                <adec:decorative xmlns="" xmlns:adec="http://schemas.microsoft.com/office/drawing/2017/decorative" val="1"/>
              </a:ext>
            </a:extLst>
          </p:cNvPr>
          <p:cNvSpPr/>
          <p:nvPr/>
        </p:nvSpPr>
        <p:spPr>
          <a:xfrm>
            <a:off x="7435931" y="2884191"/>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 xmlns:adec="http://schemas.microsoft.com/office/drawing/2017/decorative" val="1"/>
              </a:ext>
            </a:extLst>
          </p:cNvPr>
          <p:cNvSpPr/>
          <p:nvPr/>
        </p:nvSpPr>
        <p:spPr>
          <a:xfrm>
            <a:off x="7354364" y="4238691"/>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PLANNING</a:t>
            </a:r>
            <a:endParaRPr lang="en-US" sz="1600" dirty="0"/>
          </a:p>
        </p:txBody>
      </p:sp>
      <p:sp>
        <p:nvSpPr>
          <p:cNvPr id="22" name="Oval 21">
            <a:extLst>
              <a:ext uri="{FF2B5EF4-FFF2-40B4-BE49-F238E27FC236}">
                <a16:creationId xmlns:a16="http://schemas.microsoft.com/office/drawing/2014/main" id="{A49C5F3A-6F0D-4A0F-AE6E-92F342C22ACD}"/>
              </a:ext>
              <a:ext uri="{C183D7F6-B498-43B3-948B-1728B52AA6E4}">
                <adec:decorative xmlns="" xmlns:adec="http://schemas.microsoft.com/office/drawing/2017/decorative" val="1"/>
              </a:ext>
            </a:extLst>
          </p:cNvPr>
          <p:cNvSpPr/>
          <p:nvPr/>
        </p:nvSpPr>
        <p:spPr>
          <a:xfrm>
            <a:off x="7082473" y="4167582"/>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MACHINE LEARNING</a:t>
            </a:r>
            <a:endParaRPr lang="en-US" sz="1600" dirty="0"/>
          </a:p>
        </p:txBody>
      </p:sp>
      <p:sp>
        <p:nvSpPr>
          <p:cNvPr id="26" name="Oval 25">
            <a:extLst>
              <a:ext uri="{FF2B5EF4-FFF2-40B4-BE49-F238E27FC236}">
                <a16:creationId xmlns:a16="http://schemas.microsoft.com/office/drawing/2014/main" id="{BBC62739-FA35-49F8-8929-743B31F55A69}"/>
              </a:ext>
              <a:ext uri="{C183D7F6-B498-43B3-948B-1728B52AA6E4}">
                <adec:decorative xmlns=""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 xmlns:adec="http://schemas.microsoft.com/office/drawing/2017/decorative" val="1"/>
              </a:ext>
            </a:extLst>
          </p:cNvPr>
          <p:cNvSpPr/>
          <p:nvPr/>
        </p:nvSpPr>
        <p:spPr>
          <a:xfrm>
            <a:off x="720967" y="2897359"/>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VISION</a:t>
            </a:r>
            <a:endParaRPr lang="en-US" sz="1600" dirty="0"/>
          </a:p>
        </p:txBody>
      </p:sp>
      <p:sp>
        <p:nvSpPr>
          <p:cNvPr id="28" name="Oval 27">
            <a:extLst>
              <a:ext uri="{FF2B5EF4-FFF2-40B4-BE49-F238E27FC236}">
                <a16:creationId xmlns:a16="http://schemas.microsoft.com/office/drawing/2014/main" id="{B3A511B7-C7F3-4107-9962-1E10D2E087DD}"/>
              </a:ext>
              <a:ext uri="{C183D7F6-B498-43B3-948B-1728B52AA6E4}">
                <adec:decorative xmlns="" xmlns:adec="http://schemas.microsoft.com/office/drawing/2017/decorative" val="1"/>
              </a:ext>
            </a:extLst>
          </p:cNvPr>
          <p:cNvSpPr/>
          <p:nvPr/>
        </p:nvSpPr>
        <p:spPr>
          <a:xfrm>
            <a:off x="3621006" y="2806700"/>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 xmlns:adec="http://schemas.microsoft.com/office/drawing/2017/decorative" val="1"/>
              </a:ext>
            </a:extLst>
          </p:cNvPr>
          <p:cNvSpPr/>
          <p:nvPr/>
        </p:nvSpPr>
        <p:spPr>
          <a:xfrm>
            <a:off x="1228725" y="4240333"/>
            <a:ext cx="3660775" cy="740997"/>
          </a:xfrm>
          <a:prstGeom prst="roundRect">
            <a:avLst>
              <a:gd name="adj" fmla="val 50000"/>
            </a:avLst>
          </a:prstGeom>
          <a:solidFill>
            <a:srgbClr val="8E14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SPEECH</a:t>
            </a:r>
            <a:endParaRPr lang="en-US" sz="1600" dirty="0"/>
          </a:p>
        </p:txBody>
      </p:sp>
      <p:sp>
        <p:nvSpPr>
          <p:cNvPr id="30" name="Oval 29">
            <a:extLst>
              <a:ext uri="{FF2B5EF4-FFF2-40B4-BE49-F238E27FC236}">
                <a16:creationId xmlns:a16="http://schemas.microsoft.com/office/drawing/2014/main" id="{83902602-D4BC-4D44-AC14-BB55A86C5D06}"/>
              </a:ext>
              <a:ext uri="{C183D7F6-B498-43B3-948B-1728B52AA6E4}">
                <adec:decorative xmlns="" xmlns:adec="http://schemas.microsoft.com/office/drawing/2017/decorative" val="1"/>
              </a:ext>
            </a:extLst>
          </p:cNvPr>
          <p:cNvSpPr/>
          <p:nvPr/>
        </p:nvSpPr>
        <p:spPr>
          <a:xfrm>
            <a:off x="4052643" y="4127157"/>
            <a:ext cx="939800" cy="939800"/>
          </a:xfrm>
          <a:prstGeom prst="ellipse">
            <a:avLst/>
          </a:prstGeom>
          <a:solidFill>
            <a:srgbClr val="925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281" y="1567878"/>
            <a:ext cx="778254" cy="8482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034" y="3091081"/>
            <a:ext cx="526020" cy="52602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360" y="1670050"/>
            <a:ext cx="561490" cy="56149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2206" y="2996110"/>
            <a:ext cx="506516" cy="506516"/>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6293" y="4220820"/>
            <a:ext cx="952500" cy="752475"/>
          </a:xfrm>
          <a:prstGeom prst="rect">
            <a:avLst/>
          </a:prstGeom>
        </p:spPr>
      </p:pic>
      <p:sp>
        <p:nvSpPr>
          <p:cNvPr id="49" name="Rectangle: Rounded Corners 20">
            <a:extLst>
              <a:ext uri="{FF2B5EF4-FFF2-40B4-BE49-F238E27FC236}">
                <a16:creationId xmlns:a16="http://schemas.microsoft.com/office/drawing/2014/main" id="{952C5002-7E64-4069-ACA0-6876E54A9B46}"/>
              </a:ext>
              <a:ext uri="{C183D7F6-B498-43B3-948B-1728B52AA6E4}">
                <adec:decorative xmlns="" xmlns:adec="http://schemas.microsoft.com/office/drawing/2017/decorative" val="1"/>
              </a:ext>
            </a:extLst>
          </p:cNvPr>
          <p:cNvSpPr/>
          <p:nvPr/>
        </p:nvSpPr>
        <p:spPr>
          <a:xfrm>
            <a:off x="4358560" y="5366875"/>
            <a:ext cx="3660775" cy="74099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ROBOTICS</a:t>
            </a:r>
            <a:endParaRPr lang="en-US" sz="1600" dirty="0"/>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5094" y="4374008"/>
            <a:ext cx="509490" cy="509490"/>
          </a:xfrm>
          <a:prstGeom prst="rect">
            <a:avLst/>
          </a:prstGeom>
        </p:spPr>
      </p:pic>
      <p:sp>
        <p:nvSpPr>
          <p:cNvPr id="51" name="Oval 50">
            <a:extLst>
              <a:ext uri="{FF2B5EF4-FFF2-40B4-BE49-F238E27FC236}">
                <a16:creationId xmlns:a16="http://schemas.microsoft.com/office/drawing/2014/main" id="{A49C5F3A-6F0D-4A0F-AE6E-92F342C22ACD}"/>
              </a:ext>
              <a:ext uri="{C183D7F6-B498-43B3-948B-1728B52AA6E4}">
                <adec:decorative xmlns="" xmlns:adec="http://schemas.microsoft.com/office/drawing/2017/decorative" val="1"/>
              </a:ext>
            </a:extLst>
          </p:cNvPr>
          <p:cNvSpPr/>
          <p:nvPr/>
        </p:nvSpPr>
        <p:spPr>
          <a:xfrm>
            <a:off x="4136970" y="5258092"/>
            <a:ext cx="939800" cy="939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5148" y="5501479"/>
            <a:ext cx="491446" cy="471788"/>
          </a:xfrm>
          <a:prstGeom prst="rect">
            <a:avLst/>
          </a:prstGeom>
        </p:spPr>
      </p:pic>
    </p:spTree>
    <p:extLst>
      <p:ext uri="{BB962C8B-B14F-4D97-AF65-F5344CB8AC3E}">
        <p14:creationId xmlns:p14="http://schemas.microsoft.com/office/powerpoint/2010/main" val="3127324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DE4F-FDD6-5203-B75B-B62A100EEA0C}"/>
              </a:ext>
            </a:extLst>
          </p:cNvPr>
          <p:cNvSpPr>
            <a:spLocks noGrp="1"/>
          </p:cNvSpPr>
          <p:nvPr>
            <p:ph type="title"/>
          </p:nvPr>
        </p:nvSpPr>
        <p:spPr>
          <a:xfrm>
            <a:off x="3335547" y="86264"/>
            <a:ext cx="5208846" cy="1263649"/>
          </a:xfrm>
        </p:spPr>
        <p:txBody>
          <a:bodyPr/>
          <a:lstStyle/>
          <a:p>
            <a:r>
              <a:rPr lang="en-US" dirty="0">
                <a:solidFill>
                  <a:schemeClr val="bg1"/>
                </a:solidFill>
                <a:latin typeface="Britannic Bold" panose="020B0903060703020204" pitchFamily="34" charset="0"/>
                <a:cs typeface="Calibri Light"/>
              </a:rPr>
              <a:t>MACHINE LEARNING</a:t>
            </a:r>
          </a:p>
        </p:txBody>
      </p:sp>
      <p:sp>
        <p:nvSpPr>
          <p:cNvPr id="3" name="Content Placeholder 2">
            <a:extLst>
              <a:ext uri="{FF2B5EF4-FFF2-40B4-BE49-F238E27FC236}">
                <a16:creationId xmlns:a16="http://schemas.microsoft.com/office/drawing/2014/main" id="{C1E0637A-A5F8-B396-6C56-BD6685B860BA}"/>
              </a:ext>
            </a:extLst>
          </p:cNvPr>
          <p:cNvSpPr>
            <a:spLocks noGrp="1"/>
          </p:cNvSpPr>
          <p:nvPr>
            <p:ph idx="1"/>
          </p:nvPr>
        </p:nvSpPr>
        <p:spPr>
          <a:xfrm>
            <a:off x="762000" y="1006414"/>
            <a:ext cx="10668000" cy="1107058"/>
          </a:xfrm>
        </p:spPr>
        <p:txBody>
          <a:bodyPr vert="horz" lIns="91440" tIns="45720" rIns="91440" bIns="45720" rtlCol="0" anchor="t">
            <a:normAutofit/>
          </a:bodyPr>
          <a:lstStyle/>
          <a:p>
            <a:pPr marL="0" indent="0" algn="ctr">
              <a:buNone/>
            </a:pPr>
            <a:r>
              <a:rPr lang="en-US" sz="2000" b="1" dirty="0">
                <a:solidFill>
                  <a:schemeClr val="bg2"/>
                </a:solidFill>
                <a:latin typeface="Verdana Pro Cond SemiBold"/>
                <a:ea typeface="+mn-lt"/>
                <a:cs typeface="+mn-lt"/>
              </a:rPr>
              <a:t>Machine learning</a:t>
            </a:r>
            <a:r>
              <a:rPr lang="en-US" sz="1800" dirty="0">
                <a:solidFill>
                  <a:schemeClr val="bg2"/>
                </a:solidFill>
                <a:latin typeface="Verdana Pro Cond SemiBold"/>
                <a:ea typeface="+mn-lt"/>
                <a:cs typeface="+mn-lt"/>
              </a:rPr>
              <a:t> is a method of data analysis that automates analytical model building. It is a branch of artificial intelligence based on the idea that systems can learn from data, identify patterns and make decisions with minimal human intervention.</a:t>
            </a:r>
            <a:endParaRPr lang="en-US" sz="1800" dirty="0">
              <a:solidFill>
                <a:schemeClr val="bg2"/>
              </a:solidFill>
              <a:latin typeface="Verdana Pro Cond SemiBold"/>
            </a:endParaRPr>
          </a:p>
        </p:txBody>
      </p:sp>
      <p:sp>
        <p:nvSpPr>
          <p:cNvPr id="5" name="TextBox 4">
            <a:extLst>
              <a:ext uri="{FF2B5EF4-FFF2-40B4-BE49-F238E27FC236}">
                <a16:creationId xmlns:a16="http://schemas.microsoft.com/office/drawing/2014/main" id="{EFEDB714-8E62-1411-484B-D138D1973346}"/>
              </a:ext>
            </a:extLst>
          </p:cNvPr>
          <p:cNvSpPr txBox="1"/>
          <p:nvPr/>
        </p:nvSpPr>
        <p:spPr>
          <a:xfrm>
            <a:off x="310551" y="5673306"/>
            <a:ext cx="115852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2"/>
                </a:solidFill>
                <a:latin typeface="Verdana Pro Cond SemiBold"/>
                <a:cs typeface="Arial"/>
              </a:rPr>
              <a:t>Today, machine learning is used in a wide range of applications. Perhaps one of the most well-known examples of machine learning in action is the recommendation engine that powers Facebook's news feed.</a:t>
            </a:r>
            <a:endParaRPr lang="en-US" dirty="0">
              <a:solidFill>
                <a:schemeClr val="bg2"/>
              </a:solidFill>
              <a:latin typeface="Verdana Pro Cond SemiBold"/>
            </a:endParaRPr>
          </a:p>
        </p:txBody>
      </p:sp>
      <p:sp>
        <p:nvSpPr>
          <p:cNvPr id="6" name="TextBox 5">
            <a:extLst>
              <a:ext uri="{FF2B5EF4-FFF2-40B4-BE49-F238E27FC236}">
                <a16:creationId xmlns:a16="http://schemas.microsoft.com/office/drawing/2014/main" id="{48846714-B669-40B4-D176-B3EF9671DFF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7" name="Picture 7">
            <a:extLst>
              <a:ext uri="{FF2B5EF4-FFF2-40B4-BE49-F238E27FC236}">
                <a16:creationId xmlns:a16="http://schemas.microsoft.com/office/drawing/2014/main" id="{ABB635BE-5AA4-26DB-5361-B3573D5DE5B8}"/>
              </a:ext>
            </a:extLst>
          </p:cNvPr>
          <p:cNvPicPr>
            <a:picLocks noChangeAspect="1"/>
          </p:cNvPicPr>
          <p:nvPr/>
        </p:nvPicPr>
        <p:blipFill>
          <a:blip r:embed="rId2"/>
          <a:stretch>
            <a:fillRect/>
          </a:stretch>
        </p:blipFill>
        <p:spPr>
          <a:xfrm>
            <a:off x="3329797" y="1992185"/>
            <a:ext cx="6553200" cy="3391214"/>
          </a:xfrm>
          <a:prstGeom prst="rect">
            <a:avLst/>
          </a:prstGeom>
        </p:spPr>
      </p:pic>
    </p:spTree>
    <p:extLst>
      <p:ext uri="{BB962C8B-B14F-4D97-AF65-F5344CB8AC3E}">
        <p14:creationId xmlns:p14="http://schemas.microsoft.com/office/powerpoint/2010/main" val="15632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A823-E743-2C07-3EFE-B2E12C1602F4}"/>
              </a:ext>
            </a:extLst>
          </p:cNvPr>
          <p:cNvSpPr>
            <a:spLocks noGrp="1"/>
          </p:cNvSpPr>
          <p:nvPr>
            <p:ph type="title"/>
          </p:nvPr>
        </p:nvSpPr>
        <p:spPr>
          <a:xfrm>
            <a:off x="1811547" y="230038"/>
            <a:ext cx="9144000" cy="587914"/>
          </a:xfrm>
        </p:spPr>
        <p:txBody>
          <a:bodyPr>
            <a:normAutofit fontScale="90000"/>
          </a:bodyPr>
          <a:lstStyle/>
          <a:p>
            <a:r>
              <a:rPr lang="en-US" sz="2800" b="1" dirty="0">
                <a:solidFill>
                  <a:schemeClr val="bg2"/>
                </a:solidFill>
              </a:rPr>
              <a:t>Who's using machine learning and what's it used for?</a:t>
            </a:r>
            <a:endParaRPr lang="en-US" sz="2800">
              <a:solidFill>
                <a:schemeClr val="bg2"/>
              </a:solidFill>
            </a:endParaRPr>
          </a:p>
          <a:p>
            <a:endParaRPr lang="en-US" sz="2800" dirty="0"/>
          </a:p>
        </p:txBody>
      </p:sp>
      <p:sp>
        <p:nvSpPr>
          <p:cNvPr id="3" name="Content Placeholder 2">
            <a:extLst>
              <a:ext uri="{FF2B5EF4-FFF2-40B4-BE49-F238E27FC236}">
                <a16:creationId xmlns:a16="http://schemas.microsoft.com/office/drawing/2014/main" id="{4E1C6688-8B27-3428-EE05-4E52A08AE8DF}"/>
              </a:ext>
            </a:extLst>
          </p:cNvPr>
          <p:cNvSpPr>
            <a:spLocks noGrp="1"/>
          </p:cNvSpPr>
          <p:nvPr>
            <p:ph idx="1"/>
          </p:nvPr>
        </p:nvSpPr>
        <p:spPr>
          <a:xfrm>
            <a:off x="762000" y="1035169"/>
            <a:ext cx="10668000" cy="5592793"/>
          </a:xfrm>
        </p:spPr>
        <p:txBody>
          <a:bodyPr vert="horz" lIns="91440" tIns="45720" rIns="91440" bIns="45720" rtlCol="0" anchor="t">
            <a:normAutofit/>
          </a:bodyPr>
          <a:lstStyle/>
          <a:p>
            <a:pPr marL="0" indent="0">
              <a:buNone/>
            </a:pPr>
            <a:r>
              <a:rPr lang="en-US" sz="1800" dirty="0">
                <a:solidFill>
                  <a:schemeClr val="bg2"/>
                </a:solidFill>
                <a:ea typeface="+mn-lt"/>
                <a:cs typeface="+mn-lt"/>
              </a:rPr>
              <a:t>Facebook uses machine learning to personalize how each member's feed is delivered. If a member frequently stops to read a particular group's posts, the recommendation engine will start to show more of that group's activity earlier in the feed.</a:t>
            </a:r>
          </a:p>
          <a:p>
            <a:pPr marL="0" indent="0">
              <a:buNone/>
            </a:pPr>
            <a:r>
              <a:rPr lang="en-US" sz="1800" dirty="0">
                <a:solidFill>
                  <a:schemeClr val="bg2"/>
                </a:solidFill>
                <a:ea typeface="+mn-lt"/>
                <a:cs typeface="+mn-lt"/>
              </a:rPr>
              <a:t>In addition to recommendation engines, other uses for machine learning include the following:</a:t>
            </a:r>
            <a:endParaRPr lang="en-US" dirty="0">
              <a:solidFill>
                <a:schemeClr val="bg2"/>
              </a:solidFill>
              <a:ea typeface="+mn-lt"/>
              <a:cs typeface="+mn-lt"/>
            </a:endParaRPr>
          </a:p>
          <a:p>
            <a:pPr>
              <a:buFont typeface="Arial"/>
              <a:buChar char="•"/>
            </a:pPr>
            <a:r>
              <a:rPr lang="en-US" sz="1800" b="1" dirty="0">
                <a:solidFill>
                  <a:schemeClr val="bg2"/>
                </a:solidFill>
                <a:ea typeface="+mn-lt"/>
                <a:cs typeface="+mn-lt"/>
              </a:rPr>
              <a:t>Customer relationship management.</a:t>
            </a:r>
            <a:r>
              <a:rPr lang="en-US" sz="1800" dirty="0">
                <a:solidFill>
                  <a:schemeClr val="bg2"/>
                </a:solidFill>
                <a:ea typeface="+mn-lt"/>
                <a:cs typeface="+mn-lt"/>
              </a:rPr>
              <a:t> CRM software can use machine learning models to analyze email and prompt sales team members to respond to the most important messages first. More advanced systems can even recommend potentially effective responses.</a:t>
            </a:r>
            <a:endParaRPr lang="en-US" dirty="0">
              <a:solidFill>
                <a:schemeClr val="bg2"/>
              </a:solidFill>
            </a:endParaRPr>
          </a:p>
          <a:p>
            <a:pPr>
              <a:buFont typeface="Arial"/>
              <a:buChar char="•"/>
            </a:pPr>
            <a:r>
              <a:rPr lang="en-US" sz="1800" b="1" dirty="0">
                <a:solidFill>
                  <a:schemeClr val="bg2"/>
                </a:solidFill>
                <a:ea typeface="+mn-lt"/>
                <a:cs typeface="+mn-lt"/>
              </a:rPr>
              <a:t>Business intelligence.</a:t>
            </a:r>
            <a:r>
              <a:rPr lang="en-US" sz="1800" dirty="0">
                <a:solidFill>
                  <a:schemeClr val="bg2"/>
                </a:solidFill>
                <a:ea typeface="+mn-lt"/>
                <a:cs typeface="+mn-lt"/>
              </a:rPr>
              <a:t> BI and analytics vendors use machine learning in their software to identify potentially important data points, patterns of data points and anomalies.</a:t>
            </a:r>
            <a:endParaRPr lang="en-US" dirty="0">
              <a:solidFill>
                <a:schemeClr val="bg2"/>
              </a:solidFill>
            </a:endParaRPr>
          </a:p>
          <a:p>
            <a:pPr>
              <a:buFont typeface="Arial"/>
              <a:buChar char="•"/>
            </a:pPr>
            <a:r>
              <a:rPr lang="en-US" sz="1800" b="1" dirty="0">
                <a:solidFill>
                  <a:schemeClr val="bg2"/>
                </a:solidFill>
                <a:ea typeface="+mn-lt"/>
                <a:cs typeface="+mn-lt"/>
              </a:rPr>
              <a:t>Human resource information systems.</a:t>
            </a:r>
            <a:r>
              <a:rPr lang="en-US" sz="1800" dirty="0">
                <a:solidFill>
                  <a:schemeClr val="bg2"/>
                </a:solidFill>
                <a:ea typeface="+mn-lt"/>
                <a:cs typeface="+mn-lt"/>
              </a:rPr>
              <a:t> HRIS systems can use machine learning models to filter through applications and identify the best candidates for an open position.</a:t>
            </a:r>
            <a:endParaRPr lang="en-US" dirty="0">
              <a:solidFill>
                <a:schemeClr val="bg2"/>
              </a:solidFill>
            </a:endParaRPr>
          </a:p>
          <a:p>
            <a:pPr>
              <a:buFont typeface="Arial"/>
              <a:buChar char="•"/>
            </a:pPr>
            <a:r>
              <a:rPr lang="en-US" sz="1800" b="1" dirty="0">
                <a:solidFill>
                  <a:schemeClr val="bg2"/>
                </a:solidFill>
                <a:ea typeface="+mn-lt"/>
                <a:cs typeface="+mn-lt"/>
              </a:rPr>
              <a:t>Self-driving cars.</a:t>
            </a:r>
            <a:r>
              <a:rPr lang="en-US" sz="1800" dirty="0">
                <a:solidFill>
                  <a:schemeClr val="bg2"/>
                </a:solidFill>
                <a:ea typeface="+mn-lt"/>
                <a:cs typeface="+mn-lt"/>
              </a:rPr>
              <a:t> Machine learning algorithms can even make it possible for a semi-autonomous car to recognize a partially visible object and alert the driver.</a:t>
            </a:r>
            <a:endParaRPr lang="en-US" dirty="0">
              <a:solidFill>
                <a:schemeClr val="bg2"/>
              </a:solidFill>
            </a:endParaRPr>
          </a:p>
          <a:p>
            <a:pPr>
              <a:buFont typeface="Arial"/>
              <a:buChar char="•"/>
            </a:pPr>
            <a:r>
              <a:rPr lang="en-US" sz="1800" b="1" dirty="0">
                <a:solidFill>
                  <a:schemeClr val="bg2"/>
                </a:solidFill>
                <a:ea typeface="+mn-lt"/>
                <a:cs typeface="+mn-lt"/>
              </a:rPr>
              <a:t>Virtual assistants.</a:t>
            </a:r>
            <a:r>
              <a:rPr lang="en-US" sz="1800" dirty="0">
                <a:solidFill>
                  <a:schemeClr val="bg2"/>
                </a:solidFill>
                <a:ea typeface="+mn-lt"/>
                <a:cs typeface="+mn-lt"/>
              </a:rPr>
              <a:t> Smart assistants typically combine supervised and unsupervised machine learning models to interpret natural speech and supply context.</a:t>
            </a:r>
            <a:endParaRPr lang="en-US" dirty="0">
              <a:solidFill>
                <a:schemeClr val="bg2"/>
              </a:solidFill>
            </a:endParaRPr>
          </a:p>
          <a:p>
            <a:pPr marL="0" indent="0">
              <a:buNone/>
            </a:pPr>
            <a:endParaRPr lang="en-US" sz="1800" dirty="0">
              <a:ea typeface="+mn-lt"/>
              <a:cs typeface="+mn-lt"/>
            </a:endParaRPr>
          </a:p>
        </p:txBody>
      </p:sp>
    </p:spTree>
    <p:extLst>
      <p:ext uri="{BB962C8B-B14F-4D97-AF65-F5344CB8AC3E}">
        <p14:creationId xmlns:p14="http://schemas.microsoft.com/office/powerpoint/2010/main" val="2116073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328E-DBF9-21E0-91D1-993FE475028B}"/>
              </a:ext>
            </a:extLst>
          </p:cNvPr>
          <p:cNvSpPr>
            <a:spLocks noGrp="1"/>
          </p:cNvSpPr>
          <p:nvPr>
            <p:ph type="title"/>
          </p:nvPr>
        </p:nvSpPr>
        <p:spPr>
          <a:xfrm>
            <a:off x="1265208" y="100642"/>
            <a:ext cx="9144000" cy="904216"/>
          </a:xfrm>
        </p:spPr>
        <p:txBody>
          <a:bodyPr/>
          <a:lstStyle/>
          <a:p>
            <a:pPr algn="ctr"/>
            <a:r>
              <a:rPr lang="en-US" dirty="0">
                <a:solidFill>
                  <a:schemeClr val="bg2"/>
                </a:solidFill>
                <a:latin typeface="Britannic Bold" panose="020B0903060703020204" pitchFamily="34" charset="0"/>
              </a:rPr>
              <a:t>EXPERT SYSTEM</a:t>
            </a:r>
          </a:p>
        </p:txBody>
      </p:sp>
      <p:sp>
        <p:nvSpPr>
          <p:cNvPr id="3" name="Content Placeholder 2">
            <a:extLst>
              <a:ext uri="{FF2B5EF4-FFF2-40B4-BE49-F238E27FC236}">
                <a16:creationId xmlns:a16="http://schemas.microsoft.com/office/drawing/2014/main" id="{37706677-25B4-869B-E818-31A33EF42F39}"/>
              </a:ext>
            </a:extLst>
          </p:cNvPr>
          <p:cNvSpPr>
            <a:spLocks noGrp="1"/>
          </p:cNvSpPr>
          <p:nvPr>
            <p:ph idx="1"/>
          </p:nvPr>
        </p:nvSpPr>
        <p:spPr>
          <a:xfrm>
            <a:off x="402566" y="1006414"/>
            <a:ext cx="10668000" cy="5650302"/>
          </a:xfrm>
        </p:spPr>
        <p:txBody>
          <a:bodyPr vert="horz" lIns="91440" tIns="45720" rIns="91440" bIns="45720" rtlCol="0" anchor="t">
            <a:normAutofit/>
          </a:bodyPr>
          <a:lstStyle/>
          <a:p>
            <a:pPr marL="0" indent="0" algn="ctr">
              <a:buNone/>
            </a:pPr>
            <a:r>
              <a:rPr lang="en-US" sz="1800" dirty="0">
                <a:solidFill>
                  <a:schemeClr val="bg2"/>
                </a:solidFill>
                <a:latin typeface="Verdana Pro Cond SemiBold"/>
                <a:ea typeface="+mn-lt"/>
                <a:cs typeface="+mn-lt"/>
              </a:rPr>
              <a:t>An </a:t>
            </a:r>
            <a:r>
              <a:rPr lang="en-US" sz="1800" b="1" dirty="0">
                <a:solidFill>
                  <a:schemeClr val="bg2"/>
                </a:solidFill>
                <a:latin typeface="Verdana Pro Cond SemiBold"/>
                <a:ea typeface="+mn-lt"/>
                <a:cs typeface="+mn-lt"/>
              </a:rPr>
              <a:t>expert system </a:t>
            </a:r>
            <a:r>
              <a:rPr lang="en-US" sz="1800" dirty="0">
                <a:solidFill>
                  <a:schemeClr val="bg2"/>
                </a:solidFill>
                <a:latin typeface="Verdana Pro Cond SemiBold"/>
                <a:ea typeface="+mn-lt"/>
                <a:cs typeface="+mn-lt"/>
              </a:rPr>
              <a:t>is a computer program that is designed to solve complex problems and to provide decision-making ability like a human expert. It performs this by extracting knowledge from its knowledge base using the reasoning and inference rules according to the user queries.</a:t>
            </a:r>
          </a:p>
          <a:p>
            <a:pPr marL="0" indent="0" algn="ctr">
              <a:buNone/>
            </a:pPr>
            <a:endParaRPr lang="en-US" sz="1800" dirty="0">
              <a:solidFill>
                <a:schemeClr val="bg2"/>
              </a:solidFill>
              <a:latin typeface="Verdana Pro Cond SemiBold"/>
            </a:endParaRPr>
          </a:p>
        </p:txBody>
      </p:sp>
      <p:sp>
        <p:nvSpPr>
          <p:cNvPr id="4" name="TextBox 3">
            <a:extLst>
              <a:ext uri="{FF2B5EF4-FFF2-40B4-BE49-F238E27FC236}">
                <a16:creationId xmlns:a16="http://schemas.microsoft.com/office/drawing/2014/main" id="{11B483BE-F321-EA74-5051-1705C93833C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6" name="Picture 6" descr="Diagram&#10;&#10;Description automatically generated">
            <a:extLst>
              <a:ext uri="{FF2B5EF4-FFF2-40B4-BE49-F238E27FC236}">
                <a16:creationId xmlns:a16="http://schemas.microsoft.com/office/drawing/2014/main" id="{23F54D27-B2C7-DD94-B653-51800ADC9780}"/>
              </a:ext>
            </a:extLst>
          </p:cNvPr>
          <p:cNvPicPr>
            <a:picLocks noChangeAspect="1"/>
          </p:cNvPicPr>
          <p:nvPr/>
        </p:nvPicPr>
        <p:blipFill>
          <a:blip r:embed="rId2"/>
          <a:stretch>
            <a:fillRect/>
          </a:stretch>
        </p:blipFill>
        <p:spPr>
          <a:xfrm>
            <a:off x="3516702" y="2172404"/>
            <a:ext cx="5172973" cy="2513188"/>
          </a:xfrm>
          <a:prstGeom prst="rect">
            <a:avLst/>
          </a:prstGeom>
        </p:spPr>
      </p:pic>
      <p:sp>
        <p:nvSpPr>
          <p:cNvPr id="9" name="TextBox 8">
            <a:extLst>
              <a:ext uri="{FF2B5EF4-FFF2-40B4-BE49-F238E27FC236}">
                <a16:creationId xmlns:a16="http://schemas.microsoft.com/office/drawing/2014/main" id="{422E1979-D0A0-294B-3812-F123301F3AEB}"/>
              </a:ext>
            </a:extLst>
          </p:cNvPr>
          <p:cNvSpPr txBox="1"/>
          <p:nvPr/>
        </p:nvSpPr>
        <p:spPr>
          <a:xfrm>
            <a:off x="697842" y="4924784"/>
            <a:ext cx="1078014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333333"/>
                </a:solidFill>
                <a:latin typeface="Verdana Pro Cond SemiBold"/>
                <a:ea typeface="inter-regular"/>
                <a:cs typeface="inter-regular"/>
              </a:rPr>
              <a:t>. It solves the most complex issue as an expert by extracting the knowledge stored in its knowledge base. The system helps in decision making for complex problems using </a:t>
            </a:r>
            <a:r>
              <a:rPr lang="en-US" b="1" dirty="0">
                <a:solidFill>
                  <a:srgbClr val="333333"/>
                </a:solidFill>
                <a:latin typeface="Verdana Pro Cond SemiBold"/>
                <a:ea typeface="inter-bold"/>
                <a:cs typeface="inter-bold"/>
              </a:rPr>
              <a:t>both facts and heuristics like a human expert</a:t>
            </a:r>
            <a:r>
              <a:rPr lang="en-US" dirty="0">
                <a:solidFill>
                  <a:srgbClr val="333333"/>
                </a:solidFill>
                <a:latin typeface="Verdana Pro Cond SemiBold"/>
                <a:ea typeface="inter-regular"/>
                <a:cs typeface="inter-regular"/>
              </a:rPr>
              <a:t>. It is called so because it contains the expert </a:t>
            </a:r>
            <a:r>
              <a:rPr lang="en-US" dirty="0">
                <a:solidFill>
                  <a:schemeClr val="bg2"/>
                </a:solidFill>
                <a:latin typeface="Verdana Pro Cond SemiBold"/>
                <a:ea typeface="inter-regular"/>
                <a:cs typeface="inter-regular"/>
              </a:rPr>
              <a:t>knowledge</a:t>
            </a:r>
            <a:r>
              <a:rPr lang="en-US" dirty="0">
                <a:solidFill>
                  <a:srgbClr val="333333"/>
                </a:solidFill>
                <a:latin typeface="Verdana Pro Cond SemiBold"/>
                <a:ea typeface="inter-regular"/>
                <a:cs typeface="inter-regular"/>
              </a:rPr>
              <a:t> of a specific domain and can solve any complex problem of that particular domain. These systems are designed for a specific domain, such as </a:t>
            </a:r>
            <a:r>
              <a:rPr lang="en-US" b="1" dirty="0">
                <a:solidFill>
                  <a:srgbClr val="333333"/>
                </a:solidFill>
                <a:latin typeface="Verdana Pro Cond SemiBold"/>
                <a:ea typeface="inter-bold"/>
                <a:cs typeface="inter-bold"/>
              </a:rPr>
              <a:t>medicine, science,</a:t>
            </a:r>
            <a:r>
              <a:rPr lang="en-US" dirty="0">
                <a:solidFill>
                  <a:srgbClr val="333333"/>
                </a:solidFill>
                <a:latin typeface="Verdana Pro Cond SemiBold"/>
                <a:ea typeface="inter-regular"/>
                <a:cs typeface="inter-regular"/>
              </a:rPr>
              <a:t> etc. Example are </a:t>
            </a:r>
            <a:r>
              <a:rPr lang="en-US" b="1" dirty="0">
                <a:solidFill>
                  <a:schemeClr val="bg2"/>
                </a:solidFill>
                <a:ea typeface="+mn-lt"/>
                <a:cs typeface="+mn-lt"/>
              </a:rPr>
              <a:t>DENDRAL, MYCIN,PXDES etc.</a:t>
            </a:r>
            <a:endParaRPr lang="en-US" dirty="0">
              <a:solidFill>
                <a:schemeClr val="bg2"/>
              </a:solidFill>
              <a:ea typeface="+mn-lt"/>
              <a:cs typeface="+mn-lt"/>
            </a:endParaRPr>
          </a:p>
        </p:txBody>
      </p:sp>
    </p:spTree>
    <p:extLst>
      <p:ext uri="{BB962C8B-B14F-4D97-AF65-F5344CB8AC3E}">
        <p14:creationId xmlns:p14="http://schemas.microsoft.com/office/powerpoint/2010/main" val="1601358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93180-FF26-1EE6-E39E-A7F1E52F2250}"/>
              </a:ext>
            </a:extLst>
          </p:cNvPr>
          <p:cNvSpPr>
            <a:spLocks noGrp="1"/>
          </p:cNvSpPr>
          <p:nvPr>
            <p:ph type="title"/>
          </p:nvPr>
        </p:nvSpPr>
        <p:spPr>
          <a:xfrm>
            <a:off x="1337094" y="244415"/>
            <a:ext cx="9144000" cy="717310"/>
          </a:xfrm>
        </p:spPr>
        <p:txBody>
          <a:bodyPr/>
          <a:lstStyle/>
          <a:p>
            <a:pPr algn="ctr"/>
            <a:r>
              <a:rPr lang="en-US" sz="2800" dirty="0">
                <a:solidFill>
                  <a:schemeClr val="bg1">
                    <a:lumMod val="75000"/>
                    <a:lumOff val="25000"/>
                  </a:schemeClr>
                </a:solidFill>
              </a:rPr>
              <a:t>Applications of Expert System</a:t>
            </a:r>
            <a:endParaRPr lang="en-US"/>
          </a:p>
          <a:p>
            <a:endParaRPr lang="en-US" sz="2800" dirty="0">
              <a:solidFill>
                <a:schemeClr val="bg1">
                  <a:lumMod val="75000"/>
                  <a:lumOff val="25000"/>
                </a:schemeClr>
              </a:solidFill>
            </a:endParaRPr>
          </a:p>
        </p:txBody>
      </p:sp>
      <p:sp>
        <p:nvSpPr>
          <p:cNvPr id="3" name="Content Placeholder 2">
            <a:extLst>
              <a:ext uri="{FF2B5EF4-FFF2-40B4-BE49-F238E27FC236}">
                <a16:creationId xmlns:a16="http://schemas.microsoft.com/office/drawing/2014/main" id="{F3CE3C67-07B7-C896-3808-397ED1E7AB6D}"/>
              </a:ext>
            </a:extLst>
          </p:cNvPr>
          <p:cNvSpPr>
            <a:spLocks noGrp="1"/>
          </p:cNvSpPr>
          <p:nvPr>
            <p:ph idx="1"/>
          </p:nvPr>
        </p:nvSpPr>
        <p:spPr>
          <a:xfrm>
            <a:off x="762000" y="1107056"/>
            <a:ext cx="10668000" cy="5276491"/>
          </a:xfrm>
        </p:spPr>
        <p:txBody>
          <a:bodyPr vert="horz" lIns="91440" tIns="45720" rIns="91440" bIns="45720" rtlCol="0" anchor="t">
            <a:normAutofit/>
          </a:bodyPr>
          <a:lstStyle/>
          <a:p>
            <a:pPr algn="just">
              <a:buFont typeface="Arial"/>
              <a:buChar char="•"/>
            </a:pPr>
            <a:r>
              <a:rPr lang="en-US" sz="2000" b="1" dirty="0">
                <a:solidFill>
                  <a:schemeClr val="bg2"/>
                </a:solidFill>
                <a:ea typeface="+mn-lt"/>
                <a:cs typeface="+mn-lt"/>
              </a:rPr>
              <a:t>In designing and manufacturing domain </a:t>
            </a:r>
            <a:r>
              <a:rPr lang="en-US" sz="1800" b="1" dirty="0">
                <a:solidFill>
                  <a:schemeClr val="bg2"/>
                </a:solidFill>
                <a:ea typeface="+mn-lt"/>
                <a:cs typeface="+mn-lt"/>
              </a:rPr>
              <a:t>: It can be broadly used for designing and manufacturing physical devices such as camera lenses and automobiles.</a:t>
            </a:r>
            <a:endParaRPr lang="en-US" b="1">
              <a:solidFill>
                <a:schemeClr val="bg2"/>
              </a:solidFill>
              <a:ea typeface="+mn-lt"/>
              <a:cs typeface="+mn-lt"/>
            </a:endParaRPr>
          </a:p>
          <a:p>
            <a:pPr algn="just">
              <a:buFont typeface="Arial"/>
            </a:pPr>
            <a:endParaRPr lang="en-US" sz="1800" b="1" dirty="0">
              <a:solidFill>
                <a:schemeClr val="bg2"/>
              </a:solidFill>
              <a:ea typeface="+mn-lt"/>
              <a:cs typeface="+mn-lt"/>
            </a:endParaRPr>
          </a:p>
          <a:p>
            <a:pPr algn="just">
              <a:buFont typeface="Arial"/>
            </a:pPr>
            <a:r>
              <a:rPr lang="en-US" sz="2000" b="1" dirty="0">
                <a:solidFill>
                  <a:schemeClr val="bg2"/>
                </a:solidFill>
                <a:ea typeface="+mn-lt"/>
                <a:cs typeface="+mn-lt"/>
              </a:rPr>
              <a:t>In the knowledge domain </a:t>
            </a:r>
            <a:r>
              <a:rPr lang="en-US" sz="1800" b="1" dirty="0">
                <a:solidFill>
                  <a:schemeClr val="bg2"/>
                </a:solidFill>
                <a:ea typeface="+mn-lt"/>
                <a:cs typeface="+mn-lt"/>
              </a:rPr>
              <a:t>: These systems are primarily used for publishing the relevant knowledge to the users. The two popular ES used for this domain is an advisor and a tax advisor.</a:t>
            </a:r>
            <a:endParaRPr lang="en-US" b="1" dirty="0">
              <a:solidFill>
                <a:schemeClr val="bg2"/>
              </a:solidFill>
              <a:ea typeface="+mn-lt"/>
              <a:cs typeface="+mn-lt"/>
            </a:endParaRPr>
          </a:p>
          <a:p>
            <a:pPr algn="just">
              <a:buFont typeface="Arial"/>
            </a:pPr>
            <a:endParaRPr lang="en-US" sz="1800" b="1" dirty="0">
              <a:solidFill>
                <a:schemeClr val="bg2"/>
              </a:solidFill>
              <a:ea typeface="+mn-lt"/>
              <a:cs typeface="+mn-lt"/>
            </a:endParaRPr>
          </a:p>
          <a:p>
            <a:pPr algn="just">
              <a:buFont typeface="Arial"/>
            </a:pPr>
            <a:r>
              <a:rPr lang="en-US" sz="2000" b="1" dirty="0">
                <a:solidFill>
                  <a:schemeClr val="bg2"/>
                </a:solidFill>
                <a:ea typeface="+mn-lt"/>
                <a:cs typeface="+mn-lt"/>
              </a:rPr>
              <a:t>In the finance domain </a:t>
            </a:r>
            <a:r>
              <a:rPr lang="en-US" sz="1800" b="1" dirty="0">
                <a:solidFill>
                  <a:schemeClr val="bg2"/>
                </a:solidFill>
                <a:ea typeface="+mn-lt"/>
                <a:cs typeface="+mn-lt"/>
              </a:rPr>
              <a:t>: In the finance industries, it is used to detect any type of possible fraud, suspicious activity, and advise bankers that if they should provide loans for business or not.</a:t>
            </a:r>
            <a:endParaRPr lang="en-US" b="1" dirty="0">
              <a:solidFill>
                <a:schemeClr val="bg2"/>
              </a:solidFill>
              <a:ea typeface="+mn-lt"/>
              <a:cs typeface="+mn-lt"/>
            </a:endParaRPr>
          </a:p>
          <a:p>
            <a:pPr algn="just">
              <a:buFont typeface="Arial"/>
            </a:pPr>
            <a:endParaRPr lang="en-US" sz="1800" b="1" dirty="0">
              <a:solidFill>
                <a:schemeClr val="bg2"/>
              </a:solidFill>
              <a:ea typeface="+mn-lt"/>
              <a:cs typeface="+mn-lt"/>
            </a:endParaRPr>
          </a:p>
          <a:p>
            <a:pPr algn="just">
              <a:buFont typeface="Arial"/>
            </a:pPr>
            <a:r>
              <a:rPr lang="en-US" sz="2000" b="1" dirty="0">
                <a:solidFill>
                  <a:schemeClr val="bg2"/>
                </a:solidFill>
                <a:ea typeface="+mn-lt"/>
                <a:cs typeface="+mn-lt"/>
              </a:rPr>
              <a:t>In the diagnosis and troubleshooting of devices</a:t>
            </a:r>
            <a:r>
              <a:rPr lang="en-US" sz="1800" b="1" dirty="0">
                <a:solidFill>
                  <a:schemeClr val="bg2"/>
                </a:solidFill>
                <a:ea typeface="+mn-lt"/>
                <a:cs typeface="+mn-lt"/>
              </a:rPr>
              <a:t> : In medical diagnosis, the ES system is used, and it was the first area where these systems were used.</a:t>
            </a:r>
            <a:endParaRPr lang="en-US" b="1" dirty="0">
              <a:solidFill>
                <a:schemeClr val="bg2"/>
              </a:solidFill>
              <a:ea typeface="+mn-lt"/>
              <a:cs typeface="+mn-lt"/>
            </a:endParaRPr>
          </a:p>
          <a:p>
            <a:pPr algn="just">
              <a:buFont typeface="Arial"/>
            </a:pPr>
            <a:endParaRPr lang="en-US" sz="1800" b="1" dirty="0">
              <a:solidFill>
                <a:schemeClr val="bg2"/>
              </a:solidFill>
              <a:ea typeface="+mn-lt"/>
              <a:cs typeface="+mn-lt"/>
            </a:endParaRPr>
          </a:p>
          <a:p>
            <a:pPr algn="just">
              <a:buFont typeface="Arial"/>
            </a:pPr>
            <a:r>
              <a:rPr lang="en-US" sz="2000" b="1" dirty="0">
                <a:solidFill>
                  <a:schemeClr val="bg2"/>
                </a:solidFill>
                <a:ea typeface="+mn-lt"/>
                <a:cs typeface="+mn-lt"/>
              </a:rPr>
              <a:t>Planning and Scheduling</a:t>
            </a:r>
            <a:r>
              <a:rPr lang="en-US" sz="1800" b="1" dirty="0">
                <a:solidFill>
                  <a:schemeClr val="bg2"/>
                </a:solidFill>
                <a:ea typeface="+mn-lt"/>
                <a:cs typeface="+mn-lt"/>
              </a:rPr>
              <a:t> : The expert systems can also be used for planning and scheduling some particular tasks for achieving the goal of that task.</a:t>
            </a:r>
            <a:endParaRPr lang="en-US" b="1" dirty="0">
              <a:solidFill>
                <a:schemeClr val="bg2"/>
              </a:solidFill>
              <a:ea typeface="+mn-lt"/>
              <a:cs typeface="+mn-lt"/>
            </a:endParaRPr>
          </a:p>
          <a:p>
            <a:pPr marL="0" indent="0" algn="just">
              <a:buNone/>
            </a:pPr>
            <a:endParaRPr lang="en-US" sz="1800" dirty="0">
              <a:solidFill>
                <a:schemeClr val="bg2"/>
              </a:solidFill>
            </a:endParaRPr>
          </a:p>
        </p:txBody>
      </p:sp>
    </p:spTree>
    <p:extLst>
      <p:ext uri="{BB962C8B-B14F-4D97-AF65-F5344CB8AC3E}">
        <p14:creationId xmlns:p14="http://schemas.microsoft.com/office/powerpoint/2010/main" val="678549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68418-BD52-893E-91B0-9D3EC7A4B11F}"/>
              </a:ext>
            </a:extLst>
          </p:cNvPr>
          <p:cNvSpPr>
            <a:spLocks noGrp="1"/>
          </p:cNvSpPr>
          <p:nvPr>
            <p:ph type="title"/>
          </p:nvPr>
        </p:nvSpPr>
        <p:spPr>
          <a:xfrm>
            <a:off x="1164566" y="115019"/>
            <a:ext cx="9144000" cy="1263649"/>
          </a:xfrm>
        </p:spPr>
        <p:txBody>
          <a:bodyPr>
            <a:normAutofit/>
          </a:bodyPr>
          <a:lstStyle/>
          <a:p>
            <a:pPr algn="ctr"/>
            <a:r>
              <a:rPr lang="en-US" dirty="0">
                <a:solidFill>
                  <a:schemeClr val="bg1">
                    <a:lumMod val="75000"/>
                    <a:lumOff val="25000"/>
                  </a:schemeClr>
                </a:solidFill>
                <a:latin typeface="Britannic Bold" panose="020B0903060703020204" pitchFamily="34" charset="0"/>
              </a:rPr>
              <a:t>COMPUTER VISION</a:t>
            </a:r>
            <a:endParaRPr lang="en-US"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B33118B1-105A-5A6F-C93D-0F509CB84538}"/>
              </a:ext>
            </a:extLst>
          </p:cNvPr>
          <p:cNvSpPr>
            <a:spLocks noGrp="1"/>
          </p:cNvSpPr>
          <p:nvPr>
            <p:ph idx="1"/>
          </p:nvPr>
        </p:nvSpPr>
        <p:spPr>
          <a:xfrm>
            <a:off x="762000" y="1150188"/>
            <a:ext cx="10668000" cy="1408983"/>
          </a:xfrm>
        </p:spPr>
        <p:txBody>
          <a:bodyPr vert="horz" lIns="91440" tIns="45720" rIns="91440" bIns="45720" rtlCol="0" anchor="t">
            <a:normAutofit/>
          </a:bodyPr>
          <a:lstStyle/>
          <a:p>
            <a:pPr marL="0" indent="0" algn="ctr">
              <a:buNone/>
            </a:pPr>
            <a:r>
              <a:rPr lang="en-US" sz="1800" b="1" dirty="0">
                <a:solidFill>
                  <a:schemeClr val="bg1">
                    <a:lumMod val="75000"/>
                    <a:lumOff val="25000"/>
                  </a:schemeClr>
                </a:solidFill>
                <a:ea typeface="+mn-lt"/>
                <a:cs typeface="+mn-lt"/>
              </a:rPr>
              <a:t>Computer vision </a:t>
            </a:r>
            <a:r>
              <a:rPr lang="en-US" sz="1800" dirty="0">
                <a:solidFill>
                  <a:schemeClr val="bg1">
                    <a:lumMod val="75000"/>
                    <a:lumOff val="25000"/>
                  </a:schemeClr>
                </a:solidFill>
                <a:ea typeface="+mn-lt"/>
                <a:cs typeface="+mn-lt"/>
              </a:rPr>
              <a:t>is a field of artificial intelligence (AI) that enables computers and systems to derive meaningful information from digital images, videos and other visual inputs — and take actions or make recommendations based on that information. If AI enables computers to think, computer vision enables them to see, observe and understand.</a:t>
            </a:r>
            <a:endParaRPr lang="en-US" sz="1800" dirty="0">
              <a:solidFill>
                <a:schemeClr val="bg1">
                  <a:lumMod val="75000"/>
                  <a:lumOff val="25000"/>
                </a:schemeClr>
              </a:solidFill>
            </a:endParaRPr>
          </a:p>
        </p:txBody>
      </p:sp>
      <p:pic>
        <p:nvPicPr>
          <p:cNvPr id="4" name="Picture 4" descr="Graphical user interface, website&#10;&#10;Description automatically generated">
            <a:extLst>
              <a:ext uri="{FF2B5EF4-FFF2-40B4-BE49-F238E27FC236}">
                <a16:creationId xmlns:a16="http://schemas.microsoft.com/office/drawing/2014/main" id="{4D145780-58DA-C26C-F326-34DCEB640C2A}"/>
              </a:ext>
            </a:extLst>
          </p:cNvPr>
          <p:cNvPicPr>
            <a:picLocks noChangeAspect="1"/>
          </p:cNvPicPr>
          <p:nvPr/>
        </p:nvPicPr>
        <p:blipFill>
          <a:blip r:embed="rId2"/>
          <a:stretch>
            <a:fillRect/>
          </a:stretch>
        </p:blipFill>
        <p:spPr>
          <a:xfrm>
            <a:off x="2567797" y="2809552"/>
            <a:ext cx="6567576" cy="3467387"/>
          </a:xfrm>
          <a:prstGeom prst="rect">
            <a:avLst/>
          </a:prstGeom>
        </p:spPr>
      </p:pic>
    </p:spTree>
    <p:extLst>
      <p:ext uri="{BB962C8B-B14F-4D97-AF65-F5344CB8AC3E}">
        <p14:creationId xmlns:p14="http://schemas.microsoft.com/office/powerpoint/2010/main" val="4183599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E79F-5B17-AFBE-F2B8-3ADE0602C043}"/>
              </a:ext>
            </a:extLst>
          </p:cNvPr>
          <p:cNvSpPr>
            <a:spLocks noGrp="1"/>
          </p:cNvSpPr>
          <p:nvPr>
            <p:ph type="title"/>
          </p:nvPr>
        </p:nvSpPr>
        <p:spPr>
          <a:xfrm>
            <a:off x="1135811" y="215660"/>
            <a:ext cx="9144000" cy="559159"/>
          </a:xfrm>
        </p:spPr>
        <p:txBody>
          <a:bodyPr>
            <a:normAutofit/>
          </a:bodyPr>
          <a:lstStyle/>
          <a:p>
            <a:pPr algn="ctr"/>
            <a:r>
              <a:rPr lang="en-US" sz="2400" dirty="0">
                <a:solidFill>
                  <a:schemeClr val="bg1">
                    <a:lumMod val="75000"/>
                    <a:lumOff val="25000"/>
                  </a:schemeClr>
                </a:solidFill>
              </a:rPr>
              <a:t>Application of Computer Vision</a:t>
            </a:r>
          </a:p>
        </p:txBody>
      </p:sp>
      <p:sp>
        <p:nvSpPr>
          <p:cNvPr id="3" name="Content Placeholder 2">
            <a:extLst>
              <a:ext uri="{FF2B5EF4-FFF2-40B4-BE49-F238E27FC236}">
                <a16:creationId xmlns:a16="http://schemas.microsoft.com/office/drawing/2014/main" id="{8DB2D707-BFBF-FEAA-217A-35C064A5AF8A}"/>
              </a:ext>
            </a:extLst>
          </p:cNvPr>
          <p:cNvSpPr>
            <a:spLocks noGrp="1"/>
          </p:cNvSpPr>
          <p:nvPr>
            <p:ph idx="1"/>
          </p:nvPr>
        </p:nvSpPr>
        <p:spPr>
          <a:xfrm>
            <a:off x="388189" y="1049547"/>
            <a:ext cx="7073661" cy="3335548"/>
          </a:xfrm>
        </p:spPr>
        <p:txBody>
          <a:bodyPr vert="horz" lIns="91440" tIns="45720" rIns="91440" bIns="45720" rtlCol="0" anchor="t">
            <a:normAutofit/>
          </a:bodyPr>
          <a:lstStyle/>
          <a:p>
            <a:pPr>
              <a:buNone/>
            </a:pPr>
            <a:r>
              <a:rPr lang="en-US" sz="1800" b="1" u="sng" dirty="0">
                <a:solidFill>
                  <a:schemeClr val="bg1">
                    <a:lumMod val="75000"/>
                    <a:lumOff val="25000"/>
                  </a:schemeClr>
                </a:solidFill>
              </a:rPr>
              <a:t>Human Pose Estimation</a:t>
            </a:r>
          </a:p>
          <a:p>
            <a:pPr>
              <a:buNone/>
            </a:pPr>
            <a:r>
              <a:rPr lang="en-US" sz="1800" dirty="0">
                <a:solidFill>
                  <a:schemeClr val="bg1">
                    <a:lumMod val="75000"/>
                    <a:lumOff val="25000"/>
                  </a:schemeClr>
                </a:solidFill>
                <a:ea typeface="+mn-lt"/>
                <a:cs typeface="+mn-lt"/>
              </a:rPr>
              <a:t>   It is the set of coordinates to define the pose of a person. A pair of coordinates is known as the limb. Further, pose estimation is performed by identifying, locating, and tracking the key points of Humans pose skeleton in an Image or video. </a:t>
            </a:r>
          </a:p>
          <a:p>
            <a:pPr>
              <a:buNone/>
            </a:pPr>
            <a:r>
              <a:rPr lang="en-US" sz="1200" b="1" dirty="0">
                <a:solidFill>
                  <a:schemeClr val="bg1">
                    <a:lumMod val="75000"/>
                    <a:lumOff val="25000"/>
                  </a:schemeClr>
                </a:solidFill>
                <a:ea typeface="+mn-lt"/>
                <a:cs typeface="+mn-lt"/>
              </a:rPr>
              <a:t>   </a:t>
            </a:r>
            <a:r>
              <a:rPr lang="en-US" sz="1200" dirty="0">
                <a:solidFill>
                  <a:schemeClr val="bg1">
                    <a:lumMod val="75000"/>
                    <a:lumOff val="25000"/>
                  </a:schemeClr>
                </a:solidFill>
                <a:ea typeface="+mn-lt"/>
                <a:cs typeface="+mn-lt"/>
              </a:rPr>
              <a:t> The following are some of the applications of Human Pose Estimation-</a:t>
            </a:r>
            <a:endParaRPr lang="en-US" sz="1200" dirty="0">
              <a:solidFill>
                <a:schemeClr val="bg1">
                  <a:lumMod val="75000"/>
                  <a:lumOff val="25000"/>
                </a:schemeClr>
              </a:solidFill>
            </a:endParaRPr>
          </a:p>
          <a:p>
            <a:pPr>
              <a:buFont typeface="Arial"/>
              <a:buChar char="•"/>
            </a:pPr>
            <a:r>
              <a:rPr lang="en-US" sz="1200" b="1" dirty="0">
                <a:solidFill>
                  <a:schemeClr val="bg1">
                    <a:lumMod val="75000"/>
                    <a:lumOff val="25000"/>
                  </a:schemeClr>
                </a:solidFill>
                <a:ea typeface="+mn-lt"/>
                <a:cs typeface="+mn-lt"/>
              </a:rPr>
              <a:t>Activity recognition for real-time sports analysis or surveillance system.</a:t>
            </a:r>
            <a:endParaRPr lang="en-US" sz="1200" b="1">
              <a:solidFill>
                <a:schemeClr val="bg1">
                  <a:lumMod val="75000"/>
                  <a:lumOff val="25000"/>
                </a:schemeClr>
              </a:solidFill>
            </a:endParaRPr>
          </a:p>
          <a:p>
            <a:pPr>
              <a:buFont typeface="Arial"/>
              <a:buChar char="•"/>
            </a:pPr>
            <a:r>
              <a:rPr lang="en-US" sz="1200" b="1" dirty="0">
                <a:solidFill>
                  <a:schemeClr val="bg1">
                    <a:lumMod val="75000"/>
                    <a:lumOff val="25000"/>
                  </a:schemeClr>
                </a:solidFill>
                <a:ea typeface="+mn-lt"/>
                <a:cs typeface="+mn-lt"/>
              </a:rPr>
              <a:t>For Augmented reality experiences</a:t>
            </a:r>
            <a:endParaRPr lang="en-US" sz="1200" b="1">
              <a:solidFill>
                <a:schemeClr val="bg1">
                  <a:lumMod val="75000"/>
                  <a:lumOff val="25000"/>
                </a:schemeClr>
              </a:solidFill>
            </a:endParaRPr>
          </a:p>
          <a:p>
            <a:pPr>
              <a:buFont typeface="Arial"/>
              <a:buChar char="•"/>
            </a:pPr>
            <a:r>
              <a:rPr lang="en-US" sz="1200" b="1" dirty="0">
                <a:solidFill>
                  <a:schemeClr val="bg1">
                    <a:lumMod val="75000"/>
                    <a:lumOff val="25000"/>
                  </a:schemeClr>
                </a:solidFill>
                <a:ea typeface="+mn-lt"/>
                <a:cs typeface="+mn-lt"/>
              </a:rPr>
              <a:t>In training Robots</a:t>
            </a:r>
            <a:endParaRPr lang="en-US" sz="1200" b="1">
              <a:solidFill>
                <a:schemeClr val="bg1">
                  <a:lumMod val="75000"/>
                  <a:lumOff val="25000"/>
                </a:schemeClr>
              </a:solidFill>
            </a:endParaRPr>
          </a:p>
          <a:p>
            <a:pPr>
              <a:buFont typeface="Arial"/>
              <a:buChar char="•"/>
            </a:pPr>
            <a:r>
              <a:rPr lang="en-US" sz="1200" b="1" dirty="0">
                <a:solidFill>
                  <a:schemeClr val="bg1">
                    <a:lumMod val="75000"/>
                    <a:lumOff val="25000"/>
                  </a:schemeClr>
                </a:solidFill>
                <a:ea typeface="+mn-lt"/>
                <a:cs typeface="+mn-lt"/>
              </a:rPr>
              <a:t>Animation and gaming</a:t>
            </a:r>
            <a:endParaRPr lang="en-US" sz="1200" b="1" dirty="0">
              <a:solidFill>
                <a:schemeClr val="bg1">
                  <a:lumMod val="75000"/>
                  <a:lumOff val="25000"/>
                </a:schemeClr>
              </a:solidFill>
            </a:endParaRPr>
          </a:p>
          <a:p>
            <a:pPr>
              <a:buNone/>
            </a:pPr>
            <a:endParaRPr lang="en-US" sz="1800" dirty="0">
              <a:solidFill>
                <a:schemeClr val="bg1">
                  <a:lumMod val="75000"/>
                  <a:lumOff val="25000"/>
                </a:schemeClr>
              </a:solidFill>
            </a:endParaRPr>
          </a:p>
          <a:p>
            <a:pPr>
              <a:buNone/>
            </a:pPr>
            <a:endParaRPr lang="en-US" sz="1800" dirty="0">
              <a:solidFill>
                <a:schemeClr val="bg1">
                  <a:lumMod val="75000"/>
                  <a:lumOff val="25000"/>
                </a:schemeClr>
              </a:solidFill>
            </a:endParaRPr>
          </a:p>
          <a:p>
            <a:pPr marL="0" indent="0" algn="ctr">
              <a:buNone/>
            </a:pPr>
            <a:endParaRPr lang="en-US" dirty="0">
              <a:solidFill>
                <a:schemeClr val="bg1">
                  <a:lumMod val="75000"/>
                  <a:lumOff val="25000"/>
                </a:schemeClr>
              </a:solidFill>
            </a:endParaRPr>
          </a:p>
        </p:txBody>
      </p:sp>
      <p:pic>
        <p:nvPicPr>
          <p:cNvPr id="4" name="Picture 4" descr="A picture containing colorful&#10;&#10;Description automatically generated">
            <a:extLst>
              <a:ext uri="{FF2B5EF4-FFF2-40B4-BE49-F238E27FC236}">
                <a16:creationId xmlns:a16="http://schemas.microsoft.com/office/drawing/2014/main" id="{3C4A9E87-5DF1-309E-B098-B24EEF1F8E03}"/>
              </a:ext>
            </a:extLst>
          </p:cNvPr>
          <p:cNvPicPr>
            <a:picLocks noChangeAspect="1"/>
          </p:cNvPicPr>
          <p:nvPr/>
        </p:nvPicPr>
        <p:blipFill>
          <a:blip r:embed="rId2"/>
          <a:stretch>
            <a:fillRect/>
          </a:stretch>
        </p:blipFill>
        <p:spPr>
          <a:xfrm>
            <a:off x="7096664" y="961306"/>
            <a:ext cx="4827916" cy="2908179"/>
          </a:xfrm>
          <a:prstGeom prst="rect">
            <a:avLst/>
          </a:prstGeom>
        </p:spPr>
      </p:pic>
      <p:sp>
        <p:nvSpPr>
          <p:cNvPr id="5" name="TextBox 4">
            <a:extLst>
              <a:ext uri="{FF2B5EF4-FFF2-40B4-BE49-F238E27FC236}">
                <a16:creationId xmlns:a16="http://schemas.microsoft.com/office/drawing/2014/main" id="{AA6920CD-1A5E-B0C5-2D06-B1A75CAC06E3}"/>
              </a:ext>
            </a:extLst>
          </p:cNvPr>
          <p:cNvSpPr txBox="1"/>
          <p:nvPr/>
        </p:nvSpPr>
        <p:spPr>
          <a:xfrm>
            <a:off x="439947" y="4537494"/>
            <a:ext cx="587746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chemeClr val="bg1">
                    <a:lumMod val="75000"/>
                    <a:lumOff val="25000"/>
                  </a:schemeClr>
                </a:solidFill>
                <a:latin typeface="Verdana Pro"/>
                <a:cs typeface="Calibri"/>
              </a:rPr>
              <a:t>Image Transformation Using GANs:</a:t>
            </a:r>
          </a:p>
          <a:p>
            <a:endParaRPr lang="en-US" dirty="0">
              <a:solidFill>
                <a:schemeClr val="bg1">
                  <a:lumMod val="75000"/>
                  <a:lumOff val="25000"/>
                </a:schemeClr>
              </a:solidFill>
              <a:latin typeface="Verdana Pro"/>
              <a:ea typeface="Lato"/>
              <a:cs typeface="Lato"/>
            </a:endParaRPr>
          </a:p>
          <a:p>
            <a:r>
              <a:rPr lang="en-US" dirty="0">
                <a:solidFill>
                  <a:schemeClr val="bg1">
                    <a:lumMod val="75000"/>
                    <a:lumOff val="25000"/>
                  </a:schemeClr>
                </a:solidFill>
                <a:latin typeface="Verdana Pro"/>
                <a:ea typeface="Lato"/>
                <a:cs typeface="Lato"/>
              </a:rPr>
              <a:t>Face App is a very interesting and trending application among the people. It is an image manipulation tool and transforms the input image using filters. Filters may include aging or the recent one gender swap filter.</a:t>
            </a:r>
            <a:endParaRPr lang="en-US">
              <a:solidFill>
                <a:schemeClr val="bg1">
                  <a:lumMod val="75000"/>
                  <a:lumOff val="25000"/>
                </a:schemeClr>
              </a:solidFill>
              <a:latin typeface="Verdana Pro"/>
              <a:cs typeface="Calibri"/>
            </a:endParaRPr>
          </a:p>
        </p:txBody>
      </p:sp>
      <p:pic>
        <p:nvPicPr>
          <p:cNvPr id="6" name="Picture 6">
            <a:extLst>
              <a:ext uri="{FF2B5EF4-FFF2-40B4-BE49-F238E27FC236}">
                <a16:creationId xmlns:a16="http://schemas.microsoft.com/office/drawing/2014/main" id="{39B1EFF7-95DA-CDF5-80AA-DFB5B027DC6B}"/>
              </a:ext>
            </a:extLst>
          </p:cNvPr>
          <p:cNvPicPr>
            <a:picLocks noChangeAspect="1"/>
          </p:cNvPicPr>
          <p:nvPr/>
        </p:nvPicPr>
        <p:blipFill>
          <a:blip r:embed="rId3"/>
          <a:stretch>
            <a:fillRect/>
          </a:stretch>
        </p:blipFill>
        <p:spPr>
          <a:xfrm>
            <a:off x="7096664" y="4238445"/>
            <a:ext cx="4827916" cy="2406769"/>
          </a:xfrm>
          <a:prstGeom prst="rect">
            <a:avLst/>
          </a:prstGeom>
        </p:spPr>
      </p:pic>
    </p:spTree>
    <p:extLst>
      <p:ext uri="{BB962C8B-B14F-4D97-AF65-F5344CB8AC3E}">
        <p14:creationId xmlns:p14="http://schemas.microsoft.com/office/powerpoint/2010/main" val="1854232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ADCAE4-8F7A-FCB0-F70C-F6F2F743C38E}"/>
              </a:ext>
            </a:extLst>
          </p:cNvPr>
          <p:cNvSpPr>
            <a:spLocks noGrp="1"/>
          </p:cNvSpPr>
          <p:nvPr>
            <p:ph idx="1"/>
          </p:nvPr>
        </p:nvSpPr>
        <p:spPr>
          <a:xfrm>
            <a:off x="287547" y="460074"/>
            <a:ext cx="6570454" cy="2904228"/>
          </a:xfrm>
        </p:spPr>
        <p:txBody>
          <a:bodyPr vert="horz" lIns="91440" tIns="45720" rIns="91440" bIns="45720" rtlCol="0" anchor="t">
            <a:normAutofit/>
          </a:bodyPr>
          <a:lstStyle/>
          <a:p>
            <a:pPr marL="0" indent="0">
              <a:buNone/>
            </a:pPr>
            <a:r>
              <a:rPr lang="en-US" sz="1800" b="1" u="sng" dirty="0">
                <a:solidFill>
                  <a:srgbClr val="222222"/>
                </a:solidFill>
                <a:latin typeface="Lato"/>
                <a:ea typeface="Lato"/>
                <a:cs typeface="Lato"/>
              </a:rPr>
              <a:t>Creating a 3D Model From 2D Images</a:t>
            </a:r>
          </a:p>
          <a:p>
            <a:pPr marL="0" indent="0">
              <a:buNone/>
            </a:pPr>
            <a:r>
              <a:rPr lang="en-US" sz="1800" dirty="0">
                <a:solidFill>
                  <a:schemeClr val="bg1">
                    <a:lumMod val="75000"/>
                    <a:lumOff val="25000"/>
                  </a:schemeClr>
                </a:solidFill>
                <a:ea typeface="+mn-lt"/>
                <a:cs typeface="+mn-lt"/>
              </a:rPr>
              <a:t>Here is another very interesting application of computer vision. It is converting 2- dimensional images into 3D models. For instance, imagine you have a photograph from your old collection and are able to transform that into a 3d model and inspect like you were there.</a:t>
            </a:r>
            <a:endParaRPr lang="en-US" sz="1800">
              <a:solidFill>
                <a:schemeClr val="bg1">
                  <a:lumMod val="75000"/>
                  <a:lumOff val="25000"/>
                </a:schemeClr>
              </a:solidFill>
            </a:endParaRPr>
          </a:p>
        </p:txBody>
      </p:sp>
      <p:pic>
        <p:nvPicPr>
          <p:cNvPr id="4" name="Picture 4" descr="A picture containing text&#10;&#10;Description automatically generated">
            <a:extLst>
              <a:ext uri="{FF2B5EF4-FFF2-40B4-BE49-F238E27FC236}">
                <a16:creationId xmlns:a16="http://schemas.microsoft.com/office/drawing/2014/main" id="{7F8A4828-E295-0C4D-3FE9-07D4F18E5875}"/>
              </a:ext>
            </a:extLst>
          </p:cNvPr>
          <p:cNvPicPr>
            <a:picLocks noChangeAspect="1"/>
          </p:cNvPicPr>
          <p:nvPr/>
        </p:nvPicPr>
        <p:blipFill>
          <a:blip r:embed="rId2"/>
          <a:stretch>
            <a:fillRect/>
          </a:stretch>
        </p:blipFill>
        <p:spPr>
          <a:xfrm>
            <a:off x="7096664" y="248096"/>
            <a:ext cx="4813539" cy="2551808"/>
          </a:xfrm>
          <a:prstGeom prst="rect">
            <a:avLst/>
          </a:prstGeom>
        </p:spPr>
      </p:pic>
      <p:sp>
        <p:nvSpPr>
          <p:cNvPr id="5" name="TextBox 4">
            <a:extLst>
              <a:ext uri="{FF2B5EF4-FFF2-40B4-BE49-F238E27FC236}">
                <a16:creationId xmlns:a16="http://schemas.microsoft.com/office/drawing/2014/main" id="{BEE5CDFC-E336-249B-FD42-B972334D670E}"/>
              </a:ext>
            </a:extLst>
          </p:cNvPr>
          <p:cNvSpPr txBox="1"/>
          <p:nvPr/>
        </p:nvSpPr>
        <p:spPr>
          <a:xfrm>
            <a:off x="281797" y="3430438"/>
            <a:ext cx="646693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chemeClr val="bg1">
                    <a:lumMod val="75000"/>
                    <a:lumOff val="25000"/>
                  </a:schemeClr>
                </a:solidFill>
                <a:latin typeface="Verdana Pro"/>
                <a:ea typeface="Lato"/>
                <a:cs typeface="Lato"/>
              </a:rPr>
              <a:t>Developing Social Distancing Tools</a:t>
            </a:r>
          </a:p>
          <a:p>
            <a:endParaRPr lang="en-US" dirty="0">
              <a:solidFill>
                <a:schemeClr val="bg1">
                  <a:lumMod val="75000"/>
                  <a:lumOff val="25000"/>
                </a:schemeClr>
              </a:solidFill>
              <a:ea typeface="Lato"/>
              <a:cs typeface="Lato"/>
            </a:endParaRPr>
          </a:p>
          <a:p>
            <a:r>
              <a:rPr lang="en-US" dirty="0">
                <a:solidFill>
                  <a:schemeClr val="bg1">
                    <a:lumMod val="75000"/>
                    <a:lumOff val="25000"/>
                  </a:schemeClr>
                </a:solidFill>
                <a:ea typeface="+mn-lt"/>
                <a:cs typeface="+mn-lt"/>
              </a:rPr>
              <a:t>The social distancing tool is an application of object detection and tracking in real-time. In this case, to check the social distancing violation, we detect each person present in the video using a bounding box. Later we track the movement of each box in the frame and calculate the distance between them. If it detects any violation of the social distancing norm then it highlights those bounding boxes.</a:t>
            </a:r>
            <a:endParaRPr lang="en-US" dirty="0">
              <a:solidFill>
                <a:schemeClr val="bg1">
                  <a:lumMod val="75000"/>
                  <a:lumOff val="25000"/>
                </a:schemeClr>
              </a:solidFill>
            </a:endParaRPr>
          </a:p>
        </p:txBody>
      </p:sp>
      <p:pic>
        <p:nvPicPr>
          <p:cNvPr id="7" name="Picture 7">
            <a:extLst>
              <a:ext uri="{FF2B5EF4-FFF2-40B4-BE49-F238E27FC236}">
                <a16:creationId xmlns:a16="http://schemas.microsoft.com/office/drawing/2014/main" id="{56CAA70F-FAC8-9225-3486-3E38B1E622BF}"/>
              </a:ext>
            </a:extLst>
          </p:cNvPr>
          <p:cNvPicPr>
            <a:picLocks noChangeAspect="1"/>
          </p:cNvPicPr>
          <p:nvPr/>
        </p:nvPicPr>
        <p:blipFill>
          <a:blip r:embed="rId3"/>
          <a:stretch>
            <a:fillRect/>
          </a:stretch>
        </p:blipFill>
        <p:spPr>
          <a:xfrm>
            <a:off x="7096663" y="3360823"/>
            <a:ext cx="4813540" cy="3069337"/>
          </a:xfrm>
          <a:prstGeom prst="rect">
            <a:avLst/>
          </a:prstGeom>
        </p:spPr>
      </p:pic>
    </p:spTree>
    <p:extLst>
      <p:ext uri="{BB962C8B-B14F-4D97-AF65-F5344CB8AC3E}">
        <p14:creationId xmlns:p14="http://schemas.microsoft.com/office/powerpoint/2010/main" val="1219847433"/>
      </p:ext>
    </p:extLst>
  </p:cSld>
  <p:clrMapOvr>
    <a:masterClrMapping/>
  </p:clrMapOvr>
</p:sld>
</file>

<file path=ppt/theme/theme1.xml><?xml version="1.0" encoding="utf-8"?>
<a:theme xmlns:a="http://schemas.openxmlformats.org/drawingml/2006/main" name="TornVTI">
  <a:themeElements>
    <a:clrScheme name="AnalogousFromRegularSeedRightStep">
      <a:dk1>
        <a:srgbClr val="000000"/>
      </a:dk1>
      <a:lt1>
        <a:srgbClr val="FFFFFF"/>
      </a:lt1>
      <a:dk2>
        <a:srgbClr val="1B2B31"/>
      </a:dk2>
      <a:lt2>
        <a:srgbClr val="F2F0F3"/>
      </a:lt2>
      <a:accent1>
        <a:srgbClr val="71B045"/>
      </a:accent1>
      <a:accent2>
        <a:srgbClr val="3BB13B"/>
      </a:accent2>
      <a:accent3>
        <a:srgbClr val="47B475"/>
      </a:accent3>
      <a:accent4>
        <a:srgbClr val="3BB19E"/>
      </a:accent4>
      <a:accent5>
        <a:srgbClr val="4DA5C3"/>
      </a:accent5>
      <a:accent6>
        <a:srgbClr val="3B62B1"/>
      </a:accent6>
      <a:hlink>
        <a:srgbClr val="9754C6"/>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780</Words>
  <Application>Microsoft Office PowerPoint</Application>
  <PresentationFormat>Widescreen</PresentationFormat>
  <Paragraphs>97</Paragraphs>
  <Slides>17</Slides>
  <Notes>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Britannic Bold</vt:lpstr>
      <vt:lpstr>Calibri</vt:lpstr>
      <vt:lpstr>Calibri Light</vt:lpstr>
      <vt:lpstr>inter-bold</vt:lpstr>
      <vt:lpstr>inter-regular</vt:lpstr>
      <vt:lpstr>Lato</vt:lpstr>
      <vt:lpstr>Roboto</vt:lpstr>
      <vt:lpstr>Verdana Pro</vt:lpstr>
      <vt:lpstr>Verdana Pro Cond SemiBold</vt:lpstr>
      <vt:lpstr>TornVTI</vt:lpstr>
      <vt:lpstr>Artificial Intelligence</vt:lpstr>
      <vt:lpstr>Project analysis slide 2</vt:lpstr>
      <vt:lpstr>MACHINE LEARNING</vt:lpstr>
      <vt:lpstr>Who's using machine learning and what's it used for? </vt:lpstr>
      <vt:lpstr>EXPERT SYSTEM</vt:lpstr>
      <vt:lpstr>Applications of Expert System </vt:lpstr>
      <vt:lpstr>COMPUTER VISION</vt:lpstr>
      <vt:lpstr>Application of Computer Vision</vt:lpstr>
      <vt:lpstr>PowerPoint Presentation</vt:lpstr>
      <vt:lpstr>NATURAL LANGAUGE PROCESSING</vt:lpstr>
      <vt:lpstr>These underlying tasks are often used in higher-level NLP capabilities, such as:</vt:lpstr>
      <vt:lpstr>SPEECH RECOGNITION</vt:lpstr>
      <vt:lpstr>Speech recognition use cases </vt:lpstr>
      <vt:lpstr>AUTONOMOUS PLANNING</vt:lpstr>
      <vt:lpstr>ROBOTICS</vt:lpstr>
      <vt:lpstr>Applications of Robotics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Ritik</cp:lastModifiedBy>
  <cp:revision>348</cp:revision>
  <dcterms:created xsi:type="dcterms:W3CDTF">2013-07-15T20:26:40Z</dcterms:created>
  <dcterms:modified xsi:type="dcterms:W3CDTF">2022-04-06T12:38:42Z</dcterms:modified>
</cp:coreProperties>
</file>